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56" r:id="rId3"/>
    <p:sldId id="257" r:id="rId4"/>
    <p:sldId id="258" r:id="rId5"/>
    <p:sldId id="259" r:id="rId6"/>
    <p:sldId id="260" r:id="rId7"/>
    <p:sldId id="263" r:id="rId8"/>
    <p:sldId id="262"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3"/>
    <p:restoredTop sz="94712"/>
  </p:normalViewPr>
  <p:slideViewPr>
    <p:cSldViewPr snapToGrid="0" snapToObjects="1">
      <p:cViewPr varScale="1">
        <p:scale>
          <a:sx n="103" d="100"/>
          <a:sy n="103" d="100"/>
        </p:scale>
        <p:origin x="-108" y="-3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https://ict-research.nl/wordpress/wp-content/uploads/2017/11/shutterstock_558828103-1600x400.jpg">
            <a:extLst>
              <a:ext uri="{FF2B5EF4-FFF2-40B4-BE49-F238E27FC236}">
                <a16:creationId xmlns:a16="http://schemas.microsoft.com/office/drawing/2014/main" xmlns="" id="{1DAB1AAC-23EF-564F-ACDC-90F340ED8A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9336" y="1122364"/>
            <a:ext cx="9138664"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4144C655-0F2B-BA45-BF4E-043FD22448F8}"/>
              </a:ext>
            </a:extLst>
          </p:cNvPr>
          <p:cNvSpPr>
            <a:spLocks noGrp="1"/>
          </p:cNvSpPr>
          <p:nvPr>
            <p:ph type="ctrTitle"/>
          </p:nvPr>
        </p:nvSpPr>
        <p:spPr>
          <a:xfrm>
            <a:off x="1524000" y="1122363"/>
            <a:ext cx="9144000" cy="2387600"/>
          </a:xfrm>
        </p:spPr>
        <p:txBody>
          <a:bodyPr anchor="b"/>
          <a:lstStyle>
            <a:lvl1pPr algn="ctr">
              <a:defRPr sz="6000" b="1">
                <a:effectLst>
                  <a:glow rad="495300">
                    <a:schemeClr val="bg1">
                      <a:alpha val="40000"/>
                    </a:schemeClr>
                  </a:glow>
                </a:effectLst>
                <a:latin typeface="+mn-lt"/>
              </a:defRPr>
            </a:lvl1pPr>
          </a:lstStyle>
          <a:p>
            <a:endParaRPr lang="en-US" dirty="0"/>
          </a:p>
        </p:txBody>
      </p:sp>
      <p:sp>
        <p:nvSpPr>
          <p:cNvPr id="3" name="Subtitle 2">
            <a:extLst>
              <a:ext uri="{FF2B5EF4-FFF2-40B4-BE49-F238E27FC236}">
                <a16:creationId xmlns:a16="http://schemas.microsoft.com/office/drawing/2014/main" xmlns="" id="{AD902D9A-CF67-4843-9C5D-4A5C71410DFF}"/>
              </a:ext>
            </a:extLst>
          </p:cNvPr>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a:extLst>
              <a:ext uri="{FF2B5EF4-FFF2-40B4-BE49-F238E27FC236}">
                <a16:creationId xmlns:a16="http://schemas.microsoft.com/office/drawing/2014/main" xmlns="" id="{4EE71F6B-6CD8-6841-B6A0-D99F84F79EFC}"/>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C5BB522E-FFD6-7243-B2C6-8C3CEC14A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50375C-3889-5C41-B1EF-4720C6AD0935}"/>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2129376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D6A23-611F-0E41-A3EE-D32B4217D4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5E0D09-013B-A440-A5E2-AF0FAE187D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365481-3CA5-7F48-A271-0425470BEF98}"/>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71EFC74C-C4EA-8A45-8176-080F00838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4957F2-05FC-2F4B-B554-762530F90658}"/>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396695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A3D72F-821A-A647-A8F1-6FE7E6813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276FF2C-DE11-2244-926B-21CDFFA868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AEC493-C91D-8145-A240-D59087795C5A}"/>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2DFC573B-5922-BE46-930A-7EBE24344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767A81-F91B-4A49-8303-4957ED85CEFC}"/>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332176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35269-88DD-404F-B05F-614936C249EE}"/>
              </a:ext>
            </a:extLst>
          </p:cNvPr>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0A7D50A9-F562-7447-9A5A-691427569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CE39-2353-214C-B590-DA7A6745EA74}"/>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ED3A9D61-E704-9241-91EE-45E631E22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DD348E-0DAD-BC48-926B-A922D496C55D}"/>
              </a:ext>
            </a:extLst>
          </p:cNvPr>
          <p:cNvSpPr>
            <a:spLocks noGrp="1"/>
          </p:cNvSpPr>
          <p:nvPr>
            <p:ph type="sldNum" sz="quarter" idx="12"/>
          </p:nvPr>
        </p:nvSpPr>
        <p:spPr/>
        <p:txBody>
          <a:bodyPr/>
          <a:lstStyle/>
          <a:p>
            <a:fld id="{D2F28B47-96B2-6D41-B8B6-2C98E688995F}" type="slidenum">
              <a:rPr lang="en-US" smtClean="0"/>
              <a:t>‹nr.›</a:t>
            </a:fld>
            <a:endParaRPr lang="en-US"/>
          </a:p>
        </p:txBody>
      </p:sp>
      <p:pic>
        <p:nvPicPr>
          <p:cNvPr id="8" name="Picture 7">
            <a:extLst>
              <a:ext uri="{FF2B5EF4-FFF2-40B4-BE49-F238E27FC236}">
                <a16:creationId xmlns:a16="http://schemas.microsoft.com/office/drawing/2014/main" xmlns="" id="{3573DEA4-DC5A-4E43-BF47-FBAF8D1B5CBA}"/>
              </a:ext>
            </a:extLst>
          </p:cNvPr>
          <p:cNvPicPr>
            <a:picLocks noChangeAspect="1"/>
          </p:cNvPicPr>
          <p:nvPr userDrawn="1"/>
        </p:nvPicPr>
        <p:blipFill>
          <a:blip r:embed="rId2"/>
          <a:stretch>
            <a:fillRect/>
          </a:stretch>
        </p:blipFill>
        <p:spPr>
          <a:xfrm>
            <a:off x="838200" y="6376000"/>
            <a:ext cx="1642872" cy="320933"/>
          </a:xfrm>
          <a:prstGeom prst="rect">
            <a:avLst/>
          </a:prstGeom>
        </p:spPr>
      </p:pic>
    </p:spTree>
    <p:extLst>
      <p:ext uri="{BB962C8B-B14F-4D97-AF65-F5344CB8AC3E}">
        <p14:creationId xmlns:p14="http://schemas.microsoft.com/office/powerpoint/2010/main" val="375652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098" name="Picture 2" descr="https://ict-research.nl/wordpress/wp-content/uploads/2017/11/shutterstock_466346468-1600x400.jpg">
            <a:extLst>
              <a:ext uri="{FF2B5EF4-FFF2-40B4-BE49-F238E27FC236}">
                <a16:creationId xmlns:a16="http://schemas.microsoft.com/office/drawing/2014/main" xmlns="" id="{A268F438-B8A1-3749-AF15-2E697E4A0F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3750" b="6407"/>
          <a:stretch/>
        </p:blipFill>
        <p:spPr bwMode="auto">
          <a:xfrm>
            <a:off x="831850" y="1709738"/>
            <a:ext cx="10515600" cy="2852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A5F44C4-825C-0642-B5A9-6076B4D542FD}"/>
              </a:ext>
            </a:extLst>
          </p:cNvPr>
          <p:cNvSpPr>
            <a:spLocks noGrp="1"/>
          </p:cNvSpPr>
          <p:nvPr>
            <p:ph type="title"/>
          </p:nvPr>
        </p:nvSpPr>
        <p:spPr>
          <a:xfrm>
            <a:off x="831850" y="1709738"/>
            <a:ext cx="10515600" cy="2852737"/>
          </a:xfrm>
        </p:spPr>
        <p:txBody>
          <a:bodyPr vert="horz" anchor="ctr" anchorCtr="0"/>
          <a:lstStyle>
            <a:lvl1pPr>
              <a:defRPr sz="6000">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A1A57AA6-EC5C-0D4D-82D0-82D13A643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5BDA55E-45DD-FC4F-B174-667C490674A5}"/>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000A5549-C785-BC4D-AE97-578204348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5C73DF-1BA9-B14F-BE6C-41EF2BBB8B60}"/>
              </a:ext>
            </a:extLst>
          </p:cNvPr>
          <p:cNvSpPr>
            <a:spLocks noGrp="1"/>
          </p:cNvSpPr>
          <p:nvPr>
            <p:ph type="sldNum" sz="quarter" idx="12"/>
          </p:nvPr>
        </p:nvSpPr>
        <p:spPr/>
        <p:txBody>
          <a:bodyPr/>
          <a:lstStyle/>
          <a:p>
            <a:fld id="{D2F28B47-96B2-6D41-B8B6-2C98E688995F}" type="slidenum">
              <a:rPr lang="en-US" smtClean="0"/>
              <a:t>‹nr.›</a:t>
            </a:fld>
            <a:endParaRPr lang="en-US"/>
          </a:p>
        </p:txBody>
      </p:sp>
      <p:pic>
        <p:nvPicPr>
          <p:cNvPr id="8" name="Picture 7">
            <a:extLst>
              <a:ext uri="{FF2B5EF4-FFF2-40B4-BE49-F238E27FC236}">
                <a16:creationId xmlns:a16="http://schemas.microsoft.com/office/drawing/2014/main" xmlns="" id="{3ADF9783-F0DC-744D-9BFB-76CB2BC98D14}"/>
              </a:ext>
            </a:extLst>
          </p:cNvPr>
          <p:cNvPicPr>
            <a:picLocks noChangeAspect="1"/>
          </p:cNvPicPr>
          <p:nvPr userDrawn="1"/>
        </p:nvPicPr>
        <p:blipFill>
          <a:blip r:embed="rId3"/>
          <a:stretch>
            <a:fillRect/>
          </a:stretch>
        </p:blipFill>
        <p:spPr>
          <a:xfrm>
            <a:off x="838200" y="6376000"/>
            <a:ext cx="1642872" cy="320933"/>
          </a:xfrm>
          <a:prstGeom prst="rect">
            <a:avLst/>
          </a:prstGeom>
        </p:spPr>
      </p:pic>
    </p:spTree>
    <p:extLst>
      <p:ext uri="{BB962C8B-B14F-4D97-AF65-F5344CB8AC3E}">
        <p14:creationId xmlns:p14="http://schemas.microsoft.com/office/powerpoint/2010/main" val="393878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1DA09-BD34-E446-97E4-86339940F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3AE63A-2069-0446-9E05-71B0DD576F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A5EA24A-A4CC-DC4A-89AF-B73A3DBC3D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7E836C9-58F1-CB48-84D4-C27E21B29A04}"/>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6" name="Footer Placeholder 5">
            <a:extLst>
              <a:ext uri="{FF2B5EF4-FFF2-40B4-BE49-F238E27FC236}">
                <a16:creationId xmlns:a16="http://schemas.microsoft.com/office/drawing/2014/main" xmlns="" id="{CDFC35F3-FD56-C94D-888A-9B78B91E1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84124A3-89C4-384E-8F55-C4186C30EF97}"/>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429225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11874-4DB8-FD45-A57D-0EAB13036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AF435A9-243F-E740-9BF3-5BF0CD3E6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F5210CC-2799-2048-9FDC-EDB043353D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3C7CCA0-F9D1-4E47-9232-8C6F7D14A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9782283-2F57-634B-BCD9-3B13AEB012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77C00C-7BEB-7D44-94C4-2828C3F24BCE}"/>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8" name="Footer Placeholder 7">
            <a:extLst>
              <a:ext uri="{FF2B5EF4-FFF2-40B4-BE49-F238E27FC236}">
                <a16:creationId xmlns:a16="http://schemas.microsoft.com/office/drawing/2014/main" xmlns="" id="{8BFB4800-CFA3-964E-A131-BEE9ECE787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DAE6F6E-DBD6-1642-A2E7-D6CAA58995FB}"/>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170450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34C03-614F-E04A-B983-5AE966669B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0DB87EF-4D20-4140-B7B7-1CB420411EF9}"/>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4" name="Footer Placeholder 3">
            <a:extLst>
              <a:ext uri="{FF2B5EF4-FFF2-40B4-BE49-F238E27FC236}">
                <a16:creationId xmlns:a16="http://schemas.microsoft.com/office/drawing/2014/main" xmlns="" id="{92EDBEC7-0CB7-AE4A-9E2F-C0C4E42788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CFBE983-8A71-4544-860D-8D637C679E0E}"/>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264887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A7C400-6C66-A747-B7E6-746844FEC5D7}"/>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3" name="Footer Placeholder 2">
            <a:extLst>
              <a:ext uri="{FF2B5EF4-FFF2-40B4-BE49-F238E27FC236}">
                <a16:creationId xmlns:a16="http://schemas.microsoft.com/office/drawing/2014/main" xmlns="" id="{C201D22F-312F-4045-992C-73FB3F4806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8098EC1-B349-A844-9AB3-2FCC5CF72746}"/>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386872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37B19-5606-9F4A-B242-04CB8C9F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74A3ACC-5508-0A49-AADB-7C3455B6D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108FF00-ECA2-7C40-AAFD-AF8E8BC38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90FFFA-C35F-3446-A130-80BF00958FC3}"/>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6" name="Footer Placeholder 5">
            <a:extLst>
              <a:ext uri="{FF2B5EF4-FFF2-40B4-BE49-F238E27FC236}">
                <a16:creationId xmlns:a16="http://schemas.microsoft.com/office/drawing/2014/main" xmlns="" id="{8BF3709A-8008-CD44-8381-38221E0DB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B75F82-27F4-B946-9F87-87B2490A360E}"/>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211571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67C27-CB40-9B42-8CDF-CD0E1CFCD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B3E9810-3444-034C-810A-09E5C3F26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B683F6-92F4-4C4C-ABEA-1019F63ED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DDA8356-6B2C-F84E-B5D2-6724DF42ABD6}"/>
              </a:ext>
            </a:extLst>
          </p:cNvPr>
          <p:cNvSpPr>
            <a:spLocks noGrp="1"/>
          </p:cNvSpPr>
          <p:nvPr>
            <p:ph type="dt" sz="half" idx="10"/>
          </p:nvPr>
        </p:nvSpPr>
        <p:spPr/>
        <p:txBody>
          <a:bodyPr/>
          <a:lstStyle/>
          <a:p>
            <a:fld id="{42F65114-EA4F-0B4A-8A9E-EEED85F1D2B4}" type="datetimeFigureOut">
              <a:rPr lang="en-US" smtClean="0"/>
              <a:t>4/11/2018</a:t>
            </a:fld>
            <a:endParaRPr lang="en-US"/>
          </a:p>
        </p:txBody>
      </p:sp>
      <p:sp>
        <p:nvSpPr>
          <p:cNvPr id="6" name="Footer Placeholder 5">
            <a:extLst>
              <a:ext uri="{FF2B5EF4-FFF2-40B4-BE49-F238E27FC236}">
                <a16:creationId xmlns:a16="http://schemas.microsoft.com/office/drawing/2014/main" xmlns="" id="{18C4A815-41C4-0940-86A2-4D4E4A1B3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6CB6E7-64BB-1941-811C-455009A476B7}"/>
              </a:ext>
            </a:extLst>
          </p:cNvPr>
          <p:cNvSpPr>
            <a:spLocks noGrp="1"/>
          </p:cNvSpPr>
          <p:nvPr>
            <p:ph type="sldNum" sz="quarter" idx="12"/>
          </p:nvPr>
        </p:nvSpPr>
        <p:spPr/>
        <p:txBody>
          <a:bodyPr/>
          <a:lstStyle/>
          <a:p>
            <a:fld id="{D2F28B47-96B2-6D41-B8B6-2C98E688995F}" type="slidenum">
              <a:rPr lang="en-US" smtClean="0"/>
              <a:t>‹nr.›</a:t>
            </a:fld>
            <a:endParaRPr lang="en-US"/>
          </a:p>
        </p:txBody>
      </p:sp>
    </p:spTree>
    <p:extLst>
      <p:ext uri="{BB962C8B-B14F-4D97-AF65-F5344CB8AC3E}">
        <p14:creationId xmlns:p14="http://schemas.microsoft.com/office/powerpoint/2010/main" val="315029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0456EF-587E-9E48-A818-8C8781B00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1E1F79-886F-014D-B9B2-17DE85D4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AE3AAC-D1DC-B040-9272-FFFEC8902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65114-EA4F-0B4A-8A9E-EEED85F1D2B4}" type="datetimeFigureOut">
              <a:rPr lang="en-US" smtClean="0"/>
              <a:t>4/11/2018</a:t>
            </a:fld>
            <a:endParaRPr lang="en-US"/>
          </a:p>
        </p:txBody>
      </p:sp>
      <p:sp>
        <p:nvSpPr>
          <p:cNvPr id="5" name="Footer Placeholder 4">
            <a:extLst>
              <a:ext uri="{FF2B5EF4-FFF2-40B4-BE49-F238E27FC236}">
                <a16:creationId xmlns:a16="http://schemas.microsoft.com/office/drawing/2014/main" xmlns="" id="{17EECB53-AE29-144D-B4C7-2B7A13C37B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477735C-EBEF-A746-A1FA-46F180AD7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28B47-96B2-6D41-B8B6-2C98E688995F}" type="slidenum">
              <a:rPr lang="en-US" smtClean="0"/>
              <a:t>‹nr.›</a:t>
            </a:fld>
            <a:endParaRPr lang="en-US"/>
          </a:p>
        </p:txBody>
      </p:sp>
    </p:spTree>
    <p:extLst>
      <p:ext uri="{BB962C8B-B14F-4D97-AF65-F5344CB8AC3E}">
        <p14:creationId xmlns:p14="http://schemas.microsoft.com/office/powerpoint/2010/main" val="1301672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www.google.nl/url?sa=i&amp;rct=j&amp;q=&amp;esrc=s&amp;source=images&amp;cd=&amp;cad=rja&amp;uact=8&amp;ved=0ahUKEwijrIjXp7TZAhVVFMAKHdhCDvYQjRwIBw&amp;url=https://www.rug.nl/staff/l.c.verbrugge/&amp;psig=AOvVaw29miIDud3OuZNXWi9NaFsc&amp;ust=1519209797218976" TargetMode="External"/><Relationship Id="rId3" Type="http://schemas.openxmlformats.org/officeDocument/2006/relationships/image" Target="../media/image17.jpeg"/><Relationship Id="rId7" Type="http://schemas.openxmlformats.org/officeDocument/2006/relationships/hyperlink" Target="http://www.google.nl/url?sa=i&amp;rct=j&amp;q=&amp;esrc=s&amp;source=images&amp;cd=&amp;cad=rja&amp;uact=8&amp;ved=0ahUKEwiBxYGEoLTZAhWJAMAKHYGlCNAQjRwIBw&amp;url=http://www.cs.ru.nl/~herman/&amp;psig=AOvVaw1PsF_B_Q_-0FVm0OlNvhIe&amp;ust=1519207748218267" TargetMode="External"/><Relationship Id="rId12"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hyperlink" Target="https://slingerjansen.files.wordpress.com/2012/08/p1.jpg" TargetMode="External"/><Relationship Id="rId10"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image" Target="../media/image21.png"/><Relationship Id="rId1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s://www.google.nl/url?sa=i&amp;rct=j&amp;q=&amp;esrc=s&amp;source=images&amp;cd=&amp;cad=rja&amp;uact=8&amp;ved=0ahUKEwjXoLrhqLTZAhVKBcAKHW8TCq0QjRwIBw&amp;url=https://www.cwi.nl/nieuws/2016/tijs-van-der-storm-benoemd-aan-rijksuniversiteit-groningen&amp;psig=AOvVaw2Sap_2fcA4-e-iRoWwpKd2&amp;ust=1519210066008063" TargetMode="External"/><Relationship Id="rId4" Type="http://schemas.openxmlformats.org/officeDocument/2006/relationships/image" Target="../media/image28.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3" Type="http://schemas.openxmlformats.org/officeDocument/2006/relationships/image" Target="../media/image33.jpg"/><Relationship Id="rId7" Type="http://schemas.openxmlformats.org/officeDocument/2006/relationships/image" Target="../media/image28.jpeg"/><Relationship Id="rId12"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24.pn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4.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5.gif"/><Relationship Id="rId2" Type="http://schemas.openxmlformats.org/officeDocument/2006/relationships/hyperlink" Target="https://www.google.nl/url?sa=i&amp;rct=j&amp;q=&amp;esrc=s&amp;source=images&amp;cd=&amp;cad=rja&amp;uact=8&amp;ved=0ahUKEwiL1pDIm7TZAhUExRQKHU06AQcQjRwIBw&amp;url=https://www.bigdata-alliance.org/people/marcel-worring/&amp;psig=AOvVaw3mcryOg2G5Ql0VwPMrnqh8&amp;ust=1519206538345071" TargetMode="External"/><Relationship Id="rId1" Type="http://schemas.openxmlformats.org/officeDocument/2006/relationships/slideLayout" Target="../slideLayouts/slideLayout7.xml"/><Relationship Id="rId6" Type="http://schemas.openxmlformats.org/officeDocument/2006/relationships/hyperlink" Target="https://www.google.nl/url?sa=i&amp;rct=j&amp;q=&amp;esrc=s&amp;source=images&amp;cd=&amp;ved=0ahUKEwj_v4r5m7TZAhWL6xQKHcVCDjgQjRwIBw&amp;url=https://www.narcis.nl/person/RecordID/PRS1297118/Language/en&amp;psig=AOvVaw3CnWUJkhCqZ-V5TmBjBJet&amp;ust=1519206653362669" TargetMode="External"/><Relationship Id="rId11" Type="http://schemas.openxmlformats.org/officeDocument/2006/relationships/image" Target="../media/image14.gif"/><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883F2E-DEF5-2543-A48B-63A45C0C28AC}"/>
              </a:ext>
            </a:extLst>
          </p:cNvPr>
          <p:cNvSpPr>
            <a:spLocks noGrp="1"/>
          </p:cNvSpPr>
          <p:nvPr>
            <p:ph type="ctrTitle"/>
          </p:nvPr>
        </p:nvSpPr>
        <p:spPr/>
        <p:txBody>
          <a:bodyPr anchor="ctr" anchorCtr="0">
            <a:normAutofit/>
          </a:bodyPr>
          <a:lstStyle/>
          <a:p>
            <a:r>
              <a:rPr lang="en-US" sz="9600" dirty="0" err="1"/>
              <a:t>ict-research.nl</a:t>
            </a:r>
            <a:endParaRPr lang="en-US" sz="9600" dirty="0"/>
          </a:p>
        </p:txBody>
      </p:sp>
      <p:sp>
        <p:nvSpPr>
          <p:cNvPr id="3" name="Subtitle 2">
            <a:extLst>
              <a:ext uri="{FF2B5EF4-FFF2-40B4-BE49-F238E27FC236}">
                <a16:creationId xmlns:a16="http://schemas.microsoft.com/office/drawing/2014/main" xmlns="" id="{675789A7-D9CA-A940-9B04-E25C2697346A}"/>
              </a:ext>
            </a:extLst>
          </p:cNvPr>
          <p:cNvSpPr>
            <a:spLocks noGrp="1"/>
          </p:cNvSpPr>
          <p:nvPr>
            <p:ph type="subTitle" idx="1"/>
          </p:nvPr>
        </p:nvSpPr>
        <p:spPr>
          <a:xfrm>
            <a:off x="1524000" y="3595058"/>
            <a:ext cx="9144000" cy="1655762"/>
          </a:xfrm>
        </p:spPr>
        <p:txBody>
          <a:bodyPr/>
          <a:lstStyle/>
          <a:p>
            <a:r>
              <a:rPr lang="en-US" dirty="0"/>
              <a:t>We represent scientific researchers in ICT</a:t>
            </a:r>
          </a:p>
        </p:txBody>
      </p:sp>
      <p:pic>
        <p:nvPicPr>
          <p:cNvPr id="6" name="Picture 5">
            <a:extLst>
              <a:ext uri="{FF2B5EF4-FFF2-40B4-BE49-F238E27FC236}">
                <a16:creationId xmlns:a16="http://schemas.microsoft.com/office/drawing/2014/main" xmlns="" id="{533BB3EA-027D-C84B-9EC7-7C761ACD6279}"/>
              </a:ext>
            </a:extLst>
          </p:cNvPr>
          <p:cNvPicPr>
            <a:picLocks noChangeAspect="1"/>
          </p:cNvPicPr>
          <p:nvPr/>
        </p:nvPicPr>
        <p:blipFill>
          <a:blip r:embed="rId2"/>
          <a:stretch>
            <a:fillRect/>
          </a:stretch>
        </p:blipFill>
        <p:spPr>
          <a:xfrm>
            <a:off x="4707447" y="4670803"/>
            <a:ext cx="2777106" cy="534560"/>
          </a:xfrm>
          <a:prstGeom prst="rect">
            <a:avLst/>
          </a:prstGeom>
        </p:spPr>
      </p:pic>
    </p:spTree>
    <p:extLst>
      <p:ext uri="{BB962C8B-B14F-4D97-AF65-F5344CB8AC3E}">
        <p14:creationId xmlns:p14="http://schemas.microsoft.com/office/powerpoint/2010/main" val="35402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http://www.win.tue.nl/~johanl/images/Johan-LR.jpg">
            <a:extLst>
              <a:ext uri="{FF2B5EF4-FFF2-40B4-BE49-F238E27FC236}">
                <a16:creationId xmlns:a16="http://schemas.microsoft.com/office/drawing/2014/main" xmlns="" id="{65E08CA5-03BC-AA4C-B543-A4256E2A77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9" t="10449" r="1119" b="10369"/>
          <a:stretch/>
        </p:blipFill>
        <p:spPr bwMode="auto">
          <a:xfrm>
            <a:off x="1239379" y="1172027"/>
            <a:ext cx="1523703"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2" descr="http://www.win.tue.nl/~speckman/pictures/Bettina10Small2.jpg">
            <a:extLst>
              <a:ext uri="{FF2B5EF4-FFF2-40B4-BE49-F238E27FC236}">
                <a16:creationId xmlns:a16="http://schemas.microsoft.com/office/drawing/2014/main" xmlns="" id="{0CFDF6DF-AC65-8045-8AF0-CC4DEC150E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60"/>
          <a:stretch/>
        </p:blipFill>
        <p:spPr bwMode="auto">
          <a:xfrm>
            <a:off x="1239379" y="3680342"/>
            <a:ext cx="1500702" cy="17955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5927EDA-F9C7-1D40-A3B0-68B538D48E4D}"/>
              </a:ext>
            </a:extLst>
          </p:cNvPr>
          <p:cNvSpPr txBox="1"/>
          <p:nvPr/>
        </p:nvSpPr>
        <p:spPr>
          <a:xfrm>
            <a:off x="1146605" y="2967545"/>
            <a:ext cx="1505540" cy="369332"/>
          </a:xfrm>
          <a:prstGeom prst="rect">
            <a:avLst/>
          </a:prstGeom>
          <a:noFill/>
        </p:spPr>
        <p:txBody>
          <a:bodyPr wrap="none" rtlCol="0">
            <a:spAutoFit/>
          </a:bodyPr>
          <a:lstStyle/>
          <a:p>
            <a:r>
              <a:rPr lang="en-US" dirty="0"/>
              <a:t>Johan </a:t>
            </a:r>
            <a:r>
              <a:rPr lang="en-US" dirty="0" err="1"/>
              <a:t>Lukkien</a:t>
            </a:r>
            <a:endParaRPr lang="en-US" dirty="0"/>
          </a:p>
        </p:txBody>
      </p:sp>
      <p:sp>
        <p:nvSpPr>
          <p:cNvPr id="7" name="TextBox 6">
            <a:extLst>
              <a:ext uri="{FF2B5EF4-FFF2-40B4-BE49-F238E27FC236}">
                <a16:creationId xmlns:a16="http://schemas.microsoft.com/office/drawing/2014/main" xmlns="" id="{3EED7578-82F7-D444-A32B-9FA18E6064FE}"/>
              </a:ext>
            </a:extLst>
          </p:cNvPr>
          <p:cNvSpPr txBox="1"/>
          <p:nvPr/>
        </p:nvSpPr>
        <p:spPr>
          <a:xfrm>
            <a:off x="1038027" y="5475860"/>
            <a:ext cx="1903406" cy="369332"/>
          </a:xfrm>
          <a:prstGeom prst="rect">
            <a:avLst/>
          </a:prstGeom>
          <a:noFill/>
        </p:spPr>
        <p:txBody>
          <a:bodyPr wrap="none" rtlCol="0">
            <a:spAutoFit/>
          </a:bodyPr>
          <a:lstStyle/>
          <a:p>
            <a:r>
              <a:rPr lang="en-US" dirty="0" err="1"/>
              <a:t>Bettine</a:t>
            </a:r>
            <a:r>
              <a:rPr lang="en-US" dirty="0"/>
              <a:t> </a:t>
            </a:r>
            <a:r>
              <a:rPr lang="en-US" dirty="0" err="1"/>
              <a:t>Spekmann</a:t>
            </a:r>
            <a:endParaRPr lang="en-US" dirty="0"/>
          </a:p>
        </p:txBody>
      </p:sp>
      <p:sp>
        <p:nvSpPr>
          <p:cNvPr id="16" name="TextBox 15">
            <a:extLst>
              <a:ext uri="{FF2B5EF4-FFF2-40B4-BE49-F238E27FC236}">
                <a16:creationId xmlns:a16="http://schemas.microsoft.com/office/drawing/2014/main" xmlns="" id="{D463509D-7720-884F-B26E-8797888C0200}"/>
              </a:ext>
            </a:extLst>
          </p:cNvPr>
          <p:cNvSpPr txBox="1"/>
          <p:nvPr/>
        </p:nvSpPr>
        <p:spPr>
          <a:xfrm>
            <a:off x="3328376" y="2954611"/>
            <a:ext cx="1462260" cy="369332"/>
          </a:xfrm>
          <a:prstGeom prst="rect">
            <a:avLst/>
          </a:prstGeom>
          <a:noFill/>
        </p:spPr>
        <p:txBody>
          <a:bodyPr wrap="none" rtlCol="0">
            <a:spAutoFit/>
          </a:bodyPr>
          <a:lstStyle/>
          <a:p>
            <a:pPr algn="ctr"/>
            <a:r>
              <a:rPr lang="en-US" dirty="0"/>
              <a:t>Johan </a:t>
            </a:r>
            <a:r>
              <a:rPr lang="en-US" dirty="0" err="1"/>
              <a:t>Jeuring</a:t>
            </a:r>
            <a:endParaRPr lang="en-US" dirty="0"/>
          </a:p>
        </p:txBody>
      </p:sp>
      <p:sp>
        <p:nvSpPr>
          <p:cNvPr id="17" name="TextBox 16">
            <a:extLst>
              <a:ext uri="{FF2B5EF4-FFF2-40B4-BE49-F238E27FC236}">
                <a16:creationId xmlns:a16="http://schemas.microsoft.com/office/drawing/2014/main" xmlns="" id="{B007A310-BA52-154A-88BF-09F6344C5F29}"/>
              </a:ext>
            </a:extLst>
          </p:cNvPr>
          <p:cNvSpPr txBox="1"/>
          <p:nvPr/>
        </p:nvSpPr>
        <p:spPr>
          <a:xfrm>
            <a:off x="5306167" y="2954611"/>
            <a:ext cx="1760611" cy="369332"/>
          </a:xfrm>
          <a:prstGeom prst="rect">
            <a:avLst/>
          </a:prstGeom>
          <a:noFill/>
        </p:spPr>
        <p:txBody>
          <a:bodyPr wrap="none" rtlCol="0">
            <a:spAutoFit/>
          </a:bodyPr>
          <a:lstStyle/>
          <a:p>
            <a:pPr algn="ctr"/>
            <a:r>
              <a:rPr lang="en-US" dirty="0"/>
              <a:t>Herman </a:t>
            </a:r>
            <a:r>
              <a:rPr lang="en-US" dirty="0" err="1"/>
              <a:t>Geuvers</a:t>
            </a:r>
            <a:endParaRPr lang="en-US" dirty="0"/>
          </a:p>
        </p:txBody>
      </p:sp>
      <p:pic>
        <p:nvPicPr>
          <p:cNvPr id="22" name="Picture 34" descr="http://www.staff.science.uu.nl/~jeuri101/homepage/images/IMG_0146.jpg">
            <a:extLst>
              <a:ext uri="{FF2B5EF4-FFF2-40B4-BE49-F238E27FC236}">
                <a16:creationId xmlns:a16="http://schemas.microsoft.com/office/drawing/2014/main" xmlns="" id="{D3F9CBEE-C774-3046-B7C4-C0DBB5A744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51"/>
          <a:stretch/>
        </p:blipFill>
        <p:spPr bwMode="auto">
          <a:xfrm>
            <a:off x="3236996" y="1172027"/>
            <a:ext cx="1645023" cy="1795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descr="p1">
            <a:hlinkClick r:id="rId5"/>
            <a:extLst>
              <a:ext uri="{FF2B5EF4-FFF2-40B4-BE49-F238E27FC236}">
                <a16:creationId xmlns:a16="http://schemas.microsoft.com/office/drawing/2014/main" xmlns="" id="{8E5110BC-EB06-4740-8F50-F00520EC0C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701" t="4725" r="28229" b="13308"/>
          <a:stretch/>
        </p:blipFill>
        <p:spPr bwMode="auto">
          <a:xfrm>
            <a:off x="3236995" y="3680342"/>
            <a:ext cx="1645023" cy="179551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E6938596-94D6-8A4D-953D-D164709EBBAB}"/>
              </a:ext>
            </a:extLst>
          </p:cNvPr>
          <p:cNvSpPr txBox="1"/>
          <p:nvPr/>
        </p:nvSpPr>
        <p:spPr>
          <a:xfrm>
            <a:off x="3198066" y="5487611"/>
            <a:ext cx="1506823" cy="369332"/>
          </a:xfrm>
          <a:prstGeom prst="rect">
            <a:avLst/>
          </a:prstGeom>
          <a:noFill/>
        </p:spPr>
        <p:txBody>
          <a:bodyPr wrap="none" rtlCol="0">
            <a:spAutoFit/>
          </a:bodyPr>
          <a:lstStyle/>
          <a:p>
            <a:pPr algn="ctr"/>
            <a:r>
              <a:rPr lang="en-US" dirty="0"/>
              <a:t>Slinger Jansen</a:t>
            </a:r>
          </a:p>
        </p:txBody>
      </p:sp>
      <p:pic>
        <p:nvPicPr>
          <p:cNvPr id="25" name="Picture 38" descr="Image result for herman geuvers">
            <a:hlinkClick r:id="rId7"/>
            <a:extLst>
              <a:ext uri="{FF2B5EF4-FFF2-40B4-BE49-F238E27FC236}">
                <a16:creationId xmlns:a16="http://schemas.microsoft.com/office/drawing/2014/main" xmlns="" id="{07804F63-89EB-4747-8913-C85CF529CC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392" b="11349"/>
          <a:stretch/>
        </p:blipFill>
        <p:spPr bwMode="auto">
          <a:xfrm>
            <a:off x="5355930" y="1172027"/>
            <a:ext cx="1661078" cy="17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https://www.cs.ru.nl/~lejla/lejla_right2.png">
            <a:extLst>
              <a:ext uri="{FF2B5EF4-FFF2-40B4-BE49-F238E27FC236}">
                <a16:creationId xmlns:a16="http://schemas.microsoft.com/office/drawing/2014/main" xmlns="" id="{AA75F78E-6E77-4A47-8492-8DB7C7C9C3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37" t="9849" r="-737" b="15494"/>
          <a:stretch/>
        </p:blipFill>
        <p:spPr bwMode="auto">
          <a:xfrm>
            <a:off x="5350239" y="3680342"/>
            <a:ext cx="1647520" cy="178258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C7DBA401-8DBD-9C44-92A5-F9FF431F3A27}"/>
              </a:ext>
            </a:extLst>
          </p:cNvPr>
          <p:cNvSpPr txBox="1"/>
          <p:nvPr/>
        </p:nvSpPr>
        <p:spPr>
          <a:xfrm>
            <a:off x="5573586" y="5462927"/>
            <a:ext cx="1264578" cy="369332"/>
          </a:xfrm>
          <a:prstGeom prst="rect">
            <a:avLst/>
          </a:prstGeom>
          <a:noFill/>
        </p:spPr>
        <p:txBody>
          <a:bodyPr wrap="none" rtlCol="0">
            <a:spAutoFit/>
          </a:bodyPr>
          <a:lstStyle/>
          <a:p>
            <a:pPr algn="ctr"/>
            <a:r>
              <a:rPr lang="en-US" dirty="0" err="1"/>
              <a:t>Lejla</a:t>
            </a:r>
            <a:r>
              <a:rPr lang="en-US" dirty="0"/>
              <a:t> </a:t>
            </a:r>
            <a:r>
              <a:rPr lang="en-US" dirty="0" err="1"/>
              <a:t>Batina</a:t>
            </a:r>
            <a:endParaRPr lang="en-US" dirty="0"/>
          </a:p>
        </p:txBody>
      </p:sp>
      <p:pic>
        <p:nvPicPr>
          <p:cNvPr id="28" name="Picture 42" descr="https://wwwhome.ewi.utwente.nl/~vdpol/jaco_klein.jpg">
            <a:extLst>
              <a:ext uri="{FF2B5EF4-FFF2-40B4-BE49-F238E27FC236}">
                <a16:creationId xmlns:a16="http://schemas.microsoft.com/office/drawing/2014/main" xmlns="" id="{53B6F760-A679-A144-B5E8-CECB4690A2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0821"/>
          <a:stretch/>
        </p:blipFill>
        <p:spPr bwMode="auto">
          <a:xfrm>
            <a:off x="7490919" y="1172027"/>
            <a:ext cx="1632212" cy="17825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4" descr="http://ps.ewi.utwente.nl/People/images/Meratnia,_N.jpg">
            <a:extLst>
              <a:ext uri="{FF2B5EF4-FFF2-40B4-BE49-F238E27FC236}">
                <a16:creationId xmlns:a16="http://schemas.microsoft.com/office/drawing/2014/main" xmlns="" id="{F7DCDB53-38AD-2149-9917-B31535ACEB8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265" r="9213" b="10898"/>
          <a:stretch/>
        </p:blipFill>
        <p:spPr bwMode="auto">
          <a:xfrm>
            <a:off x="7465980" y="3680341"/>
            <a:ext cx="1672743" cy="178258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6556FD5B-A458-264E-8EA9-673AE4E64BF0}"/>
              </a:ext>
            </a:extLst>
          </p:cNvPr>
          <p:cNvSpPr txBox="1"/>
          <p:nvPr/>
        </p:nvSpPr>
        <p:spPr>
          <a:xfrm>
            <a:off x="7500050" y="2981777"/>
            <a:ext cx="1604606" cy="369332"/>
          </a:xfrm>
          <a:prstGeom prst="rect">
            <a:avLst/>
          </a:prstGeom>
          <a:noFill/>
        </p:spPr>
        <p:txBody>
          <a:bodyPr wrap="none" rtlCol="0">
            <a:spAutoFit/>
          </a:bodyPr>
          <a:lstStyle/>
          <a:p>
            <a:pPr algn="ctr"/>
            <a:r>
              <a:rPr lang="en-US" dirty="0" err="1"/>
              <a:t>Jaco</a:t>
            </a:r>
            <a:r>
              <a:rPr lang="en-US" dirty="0"/>
              <a:t> van de Pol</a:t>
            </a:r>
          </a:p>
        </p:txBody>
      </p:sp>
      <p:sp>
        <p:nvSpPr>
          <p:cNvPr id="31" name="TextBox 30">
            <a:extLst>
              <a:ext uri="{FF2B5EF4-FFF2-40B4-BE49-F238E27FC236}">
                <a16:creationId xmlns:a16="http://schemas.microsoft.com/office/drawing/2014/main" xmlns="" id="{3C544A95-9F7D-1D45-8608-9A42273B73BE}"/>
              </a:ext>
            </a:extLst>
          </p:cNvPr>
          <p:cNvSpPr txBox="1"/>
          <p:nvPr/>
        </p:nvSpPr>
        <p:spPr>
          <a:xfrm>
            <a:off x="7408625" y="5487611"/>
            <a:ext cx="1824410" cy="369332"/>
          </a:xfrm>
          <a:prstGeom prst="rect">
            <a:avLst/>
          </a:prstGeom>
          <a:noFill/>
        </p:spPr>
        <p:txBody>
          <a:bodyPr wrap="none" rtlCol="0">
            <a:spAutoFit/>
          </a:bodyPr>
          <a:lstStyle/>
          <a:p>
            <a:pPr algn="ctr"/>
            <a:r>
              <a:rPr lang="en-US" dirty="0"/>
              <a:t>Nirvana </a:t>
            </a:r>
            <a:r>
              <a:rPr lang="en-US" dirty="0" err="1"/>
              <a:t>Meratnia</a:t>
            </a:r>
            <a:endParaRPr lang="en-US" dirty="0"/>
          </a:p>
        </p:txBody>
      </p:sp>
      <p:pic>
        <p:nvPicPr>
          <p:cNvPr id="32" name="Picture 46" descr="prof. dr. J.B.T.M. (Jos) Roerdink">
            <a:extLst>
              <a:ext uri="{FF2B5EF4-FFF2-40B4-BE49-F238E27FC236}">
                <a16:creationId xmlns:a16="http://schemas.microsoft.com/office/drawing/2014/main" xmlns="" id="{C285B638-0905-BA4A-93B7-A331AF66134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486" b="10446"/>
          <a:stretch/>
        </p:blipFill>
        <p:spPr bwMode="auto">
          <a:xfrm>
            <a:off x="9606944" y="3680341"/>
            <a:ext cx="1472691" cy="18072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rineke verbrugge">
            <a:hlinkClick r:id="rId13"/>
            <a:extLst>
              <a:ext uri="{FF2B5EF4-FFF2-40B4-BE49-F238E27FC236}">
                <a16:creationId xmlns:a16="http://schemas.microsoft.com/office/drawing/2014/main" xmlns="" id="{6E75068C-8415-B74F-B78A-257F6BAE967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86" r="18310"/>
          <a:stretch/>
        </p:blipFill>
        <p:spPr bwMode="auto">
          <a:xfrm>
            <a:off x="9597042" y="1146266"/>
            <a:ext cx="1475657" cy="186127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544153D1-7548-E240-BF69-C708D994A40F}"/>
              </a:ext>
            </a:extLst>
          </p:cNvPr>
          <p:cNvSpPr txBox="1"/>
          <p:nvPr/>
        </p:nvSpPr>
        <p:spPr>
          <a:xfrm>
            <a:off x="9664195" y="5487611"/>
            <a:ext cx="1358192" cy="369332"/>
          </a:xfrm>
          <a:prstGeom prst="rect">
            <a:avLst/>
          </a:prstGeom>
          <a:noFill/>
        </p:spPr>
        <p:txBody>
          <a:bodyPr wrap="none" rtlCol="0">
            <a:spAutoFit/>
          </a:bodyPr>
          <a:lstStyle/>
          <a:p>
            <a:pPr algn="ctr"/>
            <a:r>
              <a:rPr lang="en-US" dirty="0"/>
              <a:t>Jos </a:t>
            </a:r>
            <a:r>
              <a:rPr lang="en-US" dirty="0" err="1"/>
              <a:t>Roerdink</a:t>
            </a:r>
            <a:endParaRPr lang="en-US" dirty="0"/>
          </a:p>
        </p:txBody>
      </p:sp>
      <p:sp>
        <p:nvSpPr>
          <p:cNvPr id="35" name="TextBox 34">
            <a:extLst>
              <a:ext uri="{FF2B5EF4-FFF2-40B4-BE49-F238E27FC236}">
                <a16:creationId xmlns:a16="http://schemas.microsoft.com/office/drawing/2014/main" xmlns="" id="{4F8C024C-F79B-3748-96DD-783B3A564E98}"/>
              </a:ext>
            </a:extLst>
          </p:cNvPr>
          <p:cNvSpPr txBox="1"/>
          <p:nvPr/>
        </p:nvSpPr>
        <p:spPr>
          <a:xfrm>
            <a:off x="9382390" y="2974607"/>
            <a:ext cx="1959704" cy="369332"/>
          </a:xfrm>
          <a:prstGeom prst="rect">
            <a:avLst/>
          </a:prstGeom>
          <a:noFill/>
        </p:spPr>
        <p:txBody>
          <a:bodyPr wrap="none" rtlCol="0">
            <a:spAutoFit/>
          </a:bodyPr>
          <a:lstStyle/>
          <a:p>
            <a:pPr algn="ctr"/>
            <a:r>
              <a:rPr lang="en-US" dirty="0" err="1"/>
              <a:t>Rineke</a:t>
            </a:r>
            <a:r>
              <a:rPr lang="en-US" dirty="0"/>
              <a:t> </a:t>
            </a:r>
            <a:r>
              <a:rPr lang="en-US" dirty="0" err="1"/>
              <a:t>Verbruggen</a:t>
            </a:r>
            <a:endParaRPr lang="en-US" dirty="0"/>
          </a:p>
        </p:txBody>
      </p:sp>
      <p:sp>
        <p:nvSpPr>
          <p:cNvPr id="36" name="TextBox 35">
            <a:extLst>
              <a:ext uri="{FF2B5EF4-FFF2-40B4-BE49-F238E27FC236}">
                <a16:creationId xmlns:a16="http://schemas.microsoft.com/office/drawing/2014/main" xmlns="" id="{551D3718-2EC0-BB47-B91B-3C0B665152B8}"/>
              </a:ext>
            </a:extLst>
          </p:cNvPr>
          <p:cNvSpPr txBox="1"/>
          <p:nvPr/>
        </p:nvSpPr>
        <p:spPr>
          <a:xfrm>
            <a:off x="1682964" y="481843"/>
            <a:ext cx="848309" cy="584775"/>
          </a:xfrm>
          <a:prstGeom prst="rect">
            <a:avLst/>
          </a:prstGeom>
          <a:noFill/>
        </p:spPr>
        <p:txBody>
          <a:bodyPr wrap="none" rtlCol="0">
            <a:spAutoFit/>
          </a:bodyPr>
          <a:lstStyle/>
          <a:p>
            <a:r>
              <a:rPr lang="en-US" sz="3200" dirty="0"/>
              <a:t>TUE</a:t>
            </a:r>
          </a:p>
        </p:txBody>
      </p:sp>
      <p:sp>
        <p:nvSpPr>
          <p:cNvPr id="37" name="TextBox 36">
            <a:extLst>
              <a:ext uri="{FF2B5EF4-FFF2-40B4-BE49-F238E27FC236}">
                <a16:creationId xmlns:a16="http://schemas.microsoft.com/office/drawing/2014/main" xmlns="" id="{7191BFBA-D8C4-5E4E-9B49-85E5745DFA28}"/>
              </a:ext>
            </a:extLst>
          </p:cNvPr>
          <p:cNvSpPr txBox="1"/>
          <p:nvPr/>
        </p:nvSpPr>
        <p:spPr>
          <a:xfrm>
            <a:off x="3613749" y="481843"/>
            <a:ext cx="710451" cy="584775"/>
          </a:xfrm>
          <a:prstGeom prst="rect">
            <a:avLst/>
          </a:prstGeom>
          <a:noFill/>
        </p:spPr>
        <p:txBody>
          <a:bodyPr wrap="none" rtlCol="0">
            <a:spAutoFit/>
          </a:bodyPr>
          <a:lstStyle/>
          <a:p>
            <a:r>
              <a:rPr lang="en-US" sz="3200" dirty="0"/>
              <a:t>UU</a:t>
            </a:r>
          </a:p>
        </p:txBody>
      </p:sp>
      <p:sp>
        <p:nvSpPr>
          <p:cNvPr id="38" name="TextBox 37">
            <a:extLst>
              <a:ext uri="{FF2B5EF4-FFF2-40B4-BE49-F238E27FC236}">
                <a16:creationId xmlns:a16="http://schemas.microsoft.com/office/drawing/2014/main" xmlns="" id="{AD3D4051-8964-9744-8CFA-2A382790D01B}"/>
              </a:ext>
            </a:extLst>
          </p:cNvPr>
          <p:cNvSpPr txBox="1"/>
          <p:nvPr/>
        </p:nvSpPr>
        <p:spPr>
          <a:xfrm>
            <a:off x="5730032" y="481843"/>
            <a:ext cx="670376" cy="584775"/>
          </a:xfrm>
          <a:prstGeom prst="rect">
            <a:avLst/>
          </a:prstGeom>
          <a:noFill/>
        </p:spPr>
        <p:txBody>
          <a:bodyPr wrap="none" rtlCol="0">
            <a:spAutoFit/>
          </a:bodyPr>
          <a:lstStyle/>
          <a:p>
            <a:r>
              <a:rPr lang="en-US" sz="3200" dirty="0"/>
              <a:t>RU</a:t>
            </a:r>
          </a:p>
        </p:txBody>
      </p:sp>
      <p:sp>
        <p:nvSpPr>
          <p:cNvPr id="39" name="TextBox 38">
            <a:extLst>
              <a:ext uri="{FF2B5EF4-FFF2-40B4-BE49-F238E27FC236}">
                <a16:creationId xmlns:a16="http://schemas.microsoft.com/office/drawing/2014/main" xmlns="" id="{0361B66A-7EC1-3949-8598-4B2B9970D0A1}"/>
              </a:ext>
            </a:extLst>
          </p:cNvPr>
          <p:cNvSpPr txBox="1"/>
          <p:nvPr/>
        </p:nvSpPr>
        <p:spPr>
          <a:xfrm>
            <a:off x="7978384" y="481843"/>
            <a:ext cx="647934" cy="584775"/>
          </a:xfrm>
          <a:prstGeom prst="rect">
            <a:avLst/>
          </a:prstGeom>
          <a:noFill/>
        </p:spPr>
        <p:txBody>
          <a:bodyPr wrap="none" rtlCol="0">
            <a:spAutoFit/>
          </a:bodyPr>
          <a:lstStyle/>
          <a:p>
            <a:r>
              <a:rPr lang="en-US" sz="3200" dirty="0"/>
              <a:t>UT</a:t>
            </a:r>
          </a:p>
        </p:txBody>
      </p:sp>
      <p:sp>
        <p:nvSpPr>
          <p:cNvPr id="40" name="TextBox 39">
            <a:extLst>
              <a:ext uri="{FF2B5EF4-FFF2-40B4-BE49-F238E27FC236}">
                <a16:creationId xmlns:a16="http://schemas.microsoft.com/office/drawing/2014/main" xmlns="" id="{0D2DEABE-B15C-354B-AABB-F40D2301F1D9}"/>
              </a:ext>
            </a:extLst>
          </p:cNvPr>
          <p:cNvSpPr txBox="1"/>
          <p:nvPr/>
        </p:nvSpPr>
        <p:spPr>
          <a:xfrm>
            <a:off x="9860006" y="481843"/>
            <a:ext cx="930063" cy="584775"/>
          </a:xfrm>
          <a:prstGeom prst="rect">
            <a:avLst/>
          </a:prstGeom>
          <a:noFill/>
        </p:spPr>
        <p:txBody>
          <a:bodyPr wrap="none" rtlCol="0">
            <a:spAutoFit/>
          </a:bodyPr>
          <a:lstStyle/>
          <a:p>
            <a:r>
              <a:rPr lang="en-US" sz="3200" dirty="0"/>
              <a:t>RUG</a:t>
            </a:r>
          </a:p>
        </p:txBody>
      </p:sp>
      <p:sp>
        <p:nvSpPr>
          <p:cNvPr id="42" name="TextBox 41">
            <a:extLst>
              <a:ext uri="{FF2B5EF4-FFF2-40B4-BE49-F238E27FC236}">
                <a16:creationId xmlns:a16="http://schemas.microsoft.com/office/drawing/2014/main" xmlns="" id="{A99DEC2C-7256-BB46-A3C4-542E3BF3E463}"/>
              </a:ext>
            </a:extLst>
          </p:cNvPr>
          <p:cNvSpPr txBox="1"/>
          <p:nvPr/>
        </p:nvSpPr>
        <p:spPr>
          <a:xfrm>
            <a:off x="4262684" y="5862599"/>
            <a:ext cx="4031425" cy="646331"/>
          </a:xfrm>
          <a:prstGeom prst="rect">
            <a:avLst/>
          </a:prstGeom>
          <a:noFill/>
        </p:spPr>
        <p:txBody>
          <a:bodyPr wrap="none" rtlCol="0">
            <a:spAutoFit/>
          </a:bodyPr>
          <a:lstStyle/>
          <a:p>
            <a:pPr algn="ctr"/>
            <a:r>
              <a:rPr lang="en-US" sz="3600" b="1" dirty="0">
                <a:cs typeface="Arial Narrow" panose="020B0604020202020204" pitchFamily="34" charset="0"/>
              </a:rPr>
              <a:t>IPN Representatives</a:t>
            </a:r>
          </a:p>
        </p:txBody>
      </p:sp>
    </p:spTree>
    <p:extLst>
      <p:ext uri="{BB962C8B-B14F-4D97-AF65-F5344CB8AC3E}">
        <p14:creationId xmlns:p14="http://schemas.microsoft.com/office/powerpoint/2010/main" val="216094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www.maastrichtuniversity.nl/sites/default/files/styles/page_photo/public/profile/gerhard.weiss/gerhard.weiss_file8792303777362585788_135x192.jpg?itok=5gpCJH3m&amp;timestamp=1516900501">
            <a:extLst>
              <a:ext uri="{FF2B5EF4-FFF2-40B4-BE49-F238E27FC236}">
                <a16:creationId xmlns:a16="http://schemas.microsoft.com/office/drawing/2014/main" xmlns="" id="{2EDF158A-87D1-EF4F-89ED-6A92424DBB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46" b="15835"/>
          <a:stretch/>
        </p:blipFill>
        <p:spPr bwMode="auto">
          <a:xfrm>
            <a:off x="1810307" y="1125414"/>
            <a:ext cx="1659600" cy="17936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Mark Winands">
            <a:extLst>
              <a:ext uri="{FF2B5EF4-FFF2-40B4-BE49-F238E27FC236}">
                <a16:creationId xmlns:a16="http://schemas.microsoft.com/office/drawing/2014/main" xmlns="" id="{E98D6F67-8653-D546-8051-68E3FA03E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20" b="24765"/>
          <a:stretch/>
        </p:blipFill>
        <p:spPr bwMode="auto">
          <a:xfrm>
            <a:off x="1810307" y="3604845"/>
            <a:ext cx="1659600" cy="17936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D7B4A10-D471-1D41-A7BB-66CAE0DDD61C}"/>
              </a:ext>
            </a:extLst>
          </p:cNvPr>
          <p:cNvSpPr txBox="1"/>
          <p:nvPr/>
        </p:nvSpPr>
        <p:spPr>
          <a:xfrm>
            <a:off x="1887337" y="2919045"/>
            <a:ext cx="1554849" cy="369332"/>
          </a:xfrm>
          <a:prstGeom prst="rect">
            <a:avLst/>
          </a:prstGeom>
          <a:noFill/>
        </p:spPr>
        <p:txBody>
          <a:bodyPr wrap="none" rtlCol="0">
            <a:spAutoFit/>
          </a:bodyPr>
          <a:lstStyle/>
          <a:p>
            <a:r>
              <a:rPr lang="en-US" dirty="0"/>
              <a:t>Gerhard Weiss</a:t>
            </a:r>
          </a:p>
        </p:txBody>
      </p:sp>
      <p:sp>
        <p:nvSpPr>
          <p:cNvPr id="8" name="TextBox 7">
            <a:extLst>
              <a:ext uri="{FF2B5EF4-FFF2-40B4-BE49-F238E27FC236}">
                <a16:creationId xmlns:a16="http://schemas.microsoft.com/office/drawing/2014/main" xmlns="" id="{39D2A5A4-E38E-2D4F-AB89-0A090ACA7D9A}"/>
              </a:ext>
            </a:extLst>
          </p:cNvPr>
          <p:cNvSpPr txBox="1"/>
          <p:nvPr/>
        </p:nvSpPr>
        <p:spPr>
          <a:xfrm>
            <a:off x="1919204" y="5429247"/>
            <a:ext cx="1553630" cy="369332"/>
          </a:xfrm>
          <a:prstGeom prst="rect">
            <a:avLst/>
          </a:prstGeom>
          <a:noFill/>
        </p:spPr>
        <p:txBody>
          <a:bodyPr wrap="none" rtlCol="0">
            <a:spAutoFit/>
          </a:bodyPr>
          <a:lstStyle/>
          <a:p>
            <a:r>
              <a:rPr lang="en-US" dirty="0"/>
              <a:t>Mark </a:t>
            </a:r>
            <a:r>
              <a:rPr lang="en-US" dirty="0" err="1"/>
              <a:t>Winands</a:t>
            </a:r>
            <a:endParaRPr lang="en-US" dirty="0"/>
          </a:p>
        </p:txBody>
      </p:sp>
      <p:pic>
        <p:nvPicPr>
          <p:cNvPr id="9" name="Picture 12" descr="picture of Lynda Hardman">
            <a:extLst>
              <a:ext uri="{FF2B5EF4-FFF2-40B4-BE49-F238E27FC236}">
                <a16:creationId xmlns:a16="http://schemas.microsoft.com/office/drawing/2014/main" xmlns="" id="{F1953E66-1489-F241-BC43-00CC668D59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7981" y="1125414"/>
            <a:ext cx="1566083" cy="1803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Image result for tijs van der storm">
            <a:hlinkClick r:id="rId5"/>
            <a:extLst>
              <a:ext uri="{FF2B5EF4-FFF2-40B4-BE49-F238E27FC236}">
                <a16:creationId xmlns:a16="http://schemas.microsoft.com/office/drawing/2014/main" xmlns="" id="{6CE1FFB1-E63C-EB4C-B37A-6AD10E739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91" b="8734"/>
          <a:stretch/>
        </p:blipFill>
        <p:spPr bwMode="auto">
          <a:xfrm>
            <a:off x="6377981" y="3599063"/>
            <a:ext cx="1625510" cy="18244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A3F1065-D7BF-484F-A41D-AD677EB3A8C5}"/>
              </a:ext>
            </a:extLst>
          </p:cNvPr>
          <p:cNvSpPr txBox="1"/>
          <p:nvPr/>
        </p:nvSpPr>
        <p:spPr>
          <a:xfrm>
            <a:off x="6363041" y="2929382"/>
            <a:ext cx="1655390" cy="369332"/>
          </a:xfrm>
          <a:prstGeom prst="rect">
            <a:avLst/>
          </a:prstGeom>
          <a:noFill/>
        </p:spPr>
        <p:txBody>
          <a:bodyPr wrap="none" rtlCol="0">
            <a:spAutoFit/>
          </a:bodyPr>
          <a:lstStyle/>
          <a:p>
            <a:r>
              <a:rPr lang="en-US" dirty="0"/>
              <a:t>Lynda Hardman</a:t>
            </a:r>
          </a:p>
        </p:txBody>
      </p:sp>
      <p:sp>
        <p:nvSpPr>
          <p:cNvPr id="12" name="TextBox 11">
            <a:extLst>
              <a:ext uri="{FF2B5EF4-FFF2-40B4-BE49-F238E27FC236}">
                <a16:creationId xmlns:a16="http://schemas.microsoft.com/office/drawing/2014/main" xmlns="" id="{45FB2C02-37FE-AD48-86E1-B3E1C0174642}"/>
              </a:ext>
            </a:extLst>
          </p:cNvPr>
          <p:cNvSpPr txBox="1"/>
          <p:nvPr/>
        </p:nvSpPr>
        <p:spPr>
          <a:xfrm>
            <a:off x="6165012" y="5392694"/>
            <a:ext cx="1992020" cy="369332"/>
          </a:xfrm>
          <a:prstGeom prst="rect">
            <a:avLst/>
          </a:prstGeom>
          <a:noFill/>
        </p:spPr>
        <p:txBody>
          <a:bodyPr wrap="none" rtlCol="0">
            <a:spAutoFit/>
          </a:bodyPr>
          <a:lstStyle/>
          <a:p>
            <a:r>
              <a:rPr lang="en-US" dirty="0"/>
              <a:t>Thijs van der Storm</a:t>
            </a:r>
          </a:p>
        </p:txBody>
      </p:sp>
      <p:pic>
        <p:nvPicPr>
          <p:cNvPr id="13" name="Picture 22" descr="prof.dr.ir. B (Bedir) Tekinerdogan">
            <a:extLst>
              <a:ext uri="{FF2B5EF4-FFF2-40B4-BE49-F238E27FC236}">
                <a16:creationId xmlns:a16="http://schemas.microsoft.com/office/drawing/2014/main" xmlns="" id="{28809E81-F3D8-9843-A722-3F335E27A6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96"/>
          <a:stretch/>
        </p:blipFill>
        <p:spPr bwMode="auto">
          <a:xfrm>
            <a:off x="4132384" y="1125414"/>
            <a:ext cx="1583120" cy="1762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FE99CD6-625D-1B46-BD1E-635D7D07A40A}"/>
              </a:ext>
            </a:extLst>
          </p:cNvPr>
          <p:cNvSpPr txBox="1"/>
          <p:nvPr/>
        </p:nvSpPr>
        <p:spPr>
          <a:xfrm>
            <a:off x="3927870" y="2905913"/>
            <a:ext cx="1992148" cy="369332"/>
          </a:xfrm>
          <a:prstGeom prst="rect">
            <a:avLst/>
          </a:prstGeom>
          <a:noFill/>
        </p:spPr>
        <p:txBody>
          <a:bodyPr wrap="none" rtlCol="0">
            <a:spAutoFit/>
          </a:bodyPr>
          <a:lstStyle/>
          <a:p>
            <a:r>
              <a:rPr lang="en-US" dirty="0" err="1"/>
              <a:t>Bedir</a:t>
            </a:r>
            <a:r>
              <a:rPr lang="en-US" dirty="0"/>
              <a:t> </a:t>
            </a:r>
            <a:r>
              <a:rPr lang="en-US" dirty="0" err="1"/>
              <a:t>Tekinerdogan</a:t>
            </a:r>
            <a:endParaRPr lang="en-US" dirty="0"/>
          </a:p>
        </p:txBody>
      </p:sp>
      <p:pic>
        <p:nvPicPr>
          <p:cNvPr id="15" name="Picture 24" descr="https://ei.ewi.tudelft.nl/shared/EI/People/web%20-%20804421%20-%20makinwa%202.jpg">
            <a:extLst>
              <a:ext uri="{FF2B5EF4-FFF2-40B4-BE49-F238E27FC236}">
                <a16:creationId xmlns:a16="http://schemas.microsoft.com/office/drawing/2014/main" xmlns="" id="{6137E78F-E956-C84F-938F-48AA755DC7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049" b="6099"/>
          <a:stretch/>
        </p:blipFill>
        <p:spPr bwMode="auto">
          <a:xfrm>
            <a:off x="8676072" y="3604845"/>
            <a:ext cx="1605653" cy="1753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Nauta, prof. dr. ir. B.  (Bram)">
            <a:extLst>
              <a:ext uri="{FF2B5EF4-FFF2-40B4-BE49-F238E27FC236}">
                <a16:creationId xmlns:a16="http://schemas.microsoft.com/office/drawing/2014/main" xmlns="" id="{29E2D113-89E6-FD4F-A10E-C7CA584A64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7251"/>
          <a:stretch/>
        </p:blipFill>
        <p:spPr bwMode="auto">
          <a:xfrm>
            <a:off x="8676072" y="1163626"/>
            <a:ext cx="1605653" cy="17715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A75893C7-9019-114A-BF35-98ED70687A41}"/>
              </a:ext>
            </a:extLst>
          </p:cNvPr>
          <p:cNvSpPr txBox="1"/>
          <p:nvPr/>
        </p:nvSpPr>
        <p:spPr>
          <a:xfrm>
            <a:off x="8840873" y="2919045"/>
            <a:ext cx="1299202" cy="369332"/>
          </a:xfrm>
          <a:prstGeom prst="rect">
            <a:avLst/>
          </a:prstGeom>
          <a:noFill/>
        </p:spPr>
        <p:txBody>
          <a:bodyPr wrap="none" rtlCol="0">
            <a:spAutoFit/>
          </a:bodyPr>
          <a:lstStyle/>
          <a:p>
            <a:r>
              <a:rPr lang="en-US" dirty="0"/>
              <a:t>Bram </a:t>
            </a:r>
            <a:r>
              <a:rPr lang="en-US" dirty="0" err="1"/>
              <a:t>Nauta</a:t>
            </a:r>
            <a:endParaRPr lang="en-US" dirty="0"/>
          </a:p>
        </p:txBody>
      </p:sp>
      <p:sp>
        <p:nvSpPr>
          <p:cNvPr id="18" name="TextBox 17">
            <a:extLst>
              <a:ext uri="{FF2B5EF4-FFF2-40B4-BE49-F238E27FC236}">
                <a16:creationId xmlns:a16="http://schemas.microsoft.com/office/drawing/2014/main" xmlns="" id="{EBAC87F5-5B69-F647-87E2-421B1E177340}"/>
              </a:ext>
            </a:extLst>
          </p:cNvPr>
          <p:cNvSpPr txBox="1"/>
          <p:nvPr/>
        </p:nvSpPr>
        <p:spPr>
          <a:xfrm>
            <a:off x="8840873" y="5358244"/>
            <a:ext cx="1457130" cy="369332"/>
          </a:xfrm>
          <a:prstGeom prst="rect">
            <a:avLst/>
          </a:prstGeom>
          <a:noFill/>
        </p:spPr>
        <p:txBody>
          <a:bodyPr wrap="none" rtlCol="0">
            <a:spAutoFit/>
          </a:bodyPr>
          <a:lstStyle/>
          <a:p>
            <a:r>
              <a:rPr lang="en-US" dirty="0"/>
              <a:t>Kofi </a:t>
            </a:r>
            <a:r>
              <a:rPr lang="en-US" dirty="0" err="1"/>
              <a:t>Makinwa</a:t>
            </a:r>
            <a:endParaRPr lang="en-US" dirty="0"/>
          </a:p>
        </p:txBody>
      </p:sp>
      <p:sp>
        <p:nvSpPr>
          <p:cNvPr id="19" name="TextBox 18">
            <a:extLst>
              <a:ext uri="{FF2B5EF4-FFF2-40B4-BE49-F238E27FC236}">
                <a16:creationId xmlns:a16="http://schemas.microsoft.com/office/drawing/2014/main" xmlns="" id="{A3500D03-7DF6-BA46-88F2-FAB08365241B}"/>
              </a:ext>
            </a:extLst>
          </p:cNvPr>
          <p:cNvSpPr txBox="1"/>
          <p:nvPr/>
        </p:nvSpPr>
        <p:spPr>
          <a:xfrm>
            <a:off x="2296710" y="439614"/>
            <a:ext cx="798617" cy="584775"/>
          </a:xfrm>
          <a:prstGeom prst="rect">
            <a:avLst/>
          </a:prstGeom>
          <a:noFill/>
        </p:spPr>
        <p:txBody>
          <a:bodyPr wrap="none" rtlCol="0">
            <a:spAutoFit/>
          </a:bodyPr>
          <a:lstStyle/>
          <a:p>
            <a:r>
              <a:rPr lang="en-US" sz="3200" dirty="0"/>
              <a:t>UM</a:t>
            </a:r>
          </a:p>
        </p:txBody>
      </p:sp>
      <p:sp>
        <p:nvSpPr>
          <p:cNvPr id="20" name="TextBox 19">
            <a:extLst>
              <a:ext uri="{FF2B5EF4-FFF2-40B4-BE49-F238E27FC236}">
                <a16:creationId xmlns:a16="http://schemas.microsoft.com/office/drawing/2014/main" xmlns="" id="{D452F31F-5D9E-9840-8BBE-094504B1FA6F}"/>
              </a:ext>
            </a:extLst>
          </p:cNvPr>
          <p:cNvSpPr txBox="1"/>
          <p:nvPr/>
        </p:nvSpPr>
        <p:spPr>
          <a:xfrm>
            <a:off x="4292224" y="439614"/>
            <a:ext cx="1035861" cy="584775"/>
          </a:xfrm>
          <a:prstGeom prst="rect">
            <a:avLst/>
          </a:prstGeom>
          <a:noFill/>
        </p:spPr>
        <p:txBody>
          <a:bodyPr wrap="none" rtlCol="0">
            <a:spAutoFit/>
          </a:bodyPr>
          <a:lstStyle/>
          <a:p>
            <a:r>
              <a:rPr lang="en-US" sz="3200" dirty="0"/>
              <a:t>WUR</a:t>
            </a:r>
          </a:p>
        </p:txBody>
      </p:sp>
      <p:sp>
        <p:nvSpPr>
          <p:cNvPr id="21" name="TextBox 20">
            <a:extLst>
              <a:ext uri="{FF2B5EF4-FFF2-40B4-BE49-F238E27FC236}">
                <a16:creationId xmlns:a16="http://schemas.microsoft.com/office/drawing/2014/main" xmlns="" id="{A7AE13A3-948A-0C4A-A909-15935A060662}"/>
              </a:ext>
            </a:extLst>
          </p:cNvPr>
          <p:cNvSpPr txBox="1"/>
          <p:nvPr/>
        </p:nvSpPr>
        <p:spPr>
          <a:xfrm>
            <a:off x="6683926" y="423047"/>
            <a:ext cx="873957" cy="584775"/>
          </a:xfrm>
          <a:prstGeom prst="rect">
            <a:avLst/>
          </a:prstGeom>
          <a:noFill/>
        </p:spPr>
        <p:txBody>
          <a:bodyPr wrap="none" rtlCol="0">
            <a:spAutoFit/>
          </a:bodyPr>
          <a:lstStyle/>
          <a:p>
            <a:r>
              <a:rPr lang="en-US" sz="3200" dirty="0"/>
              <a:t>CWI</a:t>
            </a:r>
          </a:p>
        </p:txBody>
      </p:sp>
      <p:sp>
        <p:nvSpPr>
          <p:cNvPr id="23" name="TextBox 22">
            <a:extLst>
              <a:ext uri="{FF2B5EF4-FFF2-40B4-BE49-F238E27FC236}">
                <a16:creationId xmlns:a16="http://schemas.microsoft.com/office/drawing/2014/main" xmlns="" id="{F395FBAF-D60B-9B41-90AB-A77736CABFC4}"/>
              </a:ext>
            </a:extLst>
          </p:cNvPr>
          <p:cNvSpPr txBox="1"/>
          <p:nvPr/>
        </p:nvSpPr>
        <p:spPr>
          <a:xfrm>
            <a:off x="9186189" y="440630"/>
            <a:ext cx="585417" cy="584775"/>
          </a:xfrm>
          <a:prstGeom prst="rect">
            <a:avLst/>
          </a:prstGeom>
          <a:noFill/>
        </p:spPr>
        <p:txBody>
          <a:bodyPr wrap="none" rtlCol="0">
            <a:spAutoFit/>
          </a:bodyPr>
          <a:lstStyle/>
          <a:p>
            <a:r>
              <a:rPr lang="en-US" sz="3200" dirty="0"/>
              <a:t>EE</a:t>
            </a:r>
          </a:p>
        </p:txBody>
      </p:sp>
      <p:sp>
        <p:nvSpPr>
          <p:cNvPr id="25" name="TextBox 24">
            <a:extLst>
              <a:ext uri="{FF2B5EF4-FFF2-40B4-BE49-F238E27FC236}">
                <a16:creationId xmlns:a16="http://schemas.microsoft.com/office/drawing/2014/main" xmlns="" id="{2348CE80-3551-C94C-A54D-739E934DA0F6}"/>
              </a:ext>
            </a:extLst>
          </p:cNvPr>
          <p:cNvSpPr txBox="1"/>
          <p:nvPr/>
        </p:nvSpPr>
        <p:spPr>
          <a:xfrm>
            <a:off x="4262684" y="5862599"/>
            <a:ext cx="4031425" cy="646331"/>
          </a:xfrm>
          <a:prstGeom prst="rect">
            <a:avLst/>
          </a:prstGeom>
          <a:noFill/>
        </p:spPr>
        <p:txBody>
          <a:bodyPr wrap="none" rtlCol="0">
            <a:spAutoFit/>
          </a:bodyPr>
          <a:lstStyle/>
          <a:p>
            <a:pPr algn="ctr"/>
            <a:r>
              <a:rPr lang="en-US" sz="3600" b="1" dirty="0">
                <a:cs typeface="Arial Narrow" panose="020B0604020202020204" pitchFamily="34" charset="0"/>
              </a:rPr>
              <a:t>IPN Representatives</a:t>
            </a:r>
          </a:p>
        </p:txBody>
      </p:sp>
    </p:spTree>
    <p:extLst>
      <p:ext uri="{BB962C8B-B14F-4D97-AF65-F5344CB8AC3E}">
        <p14:creationId xmlns:p14="http://schemas.microsoft.com/office/powerpoint/2010/main" val="298823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2EDF158A-87D1-EF4F-89ED-6A92424DBB57}"/>
              </a:ext>
            </a:extLst>
          </p:cNvPr>
          <p:cNvPicPr>
            <a:picLocks noChangeAspect="1" noChangeArrowheads="1"/>
          </p:cNvPicPr>
          <p:nvPr/>
        </p:nvPicPr>
        <p:blipFill>
          <a:blip r:embed="rId2"/>
          <a:stretch>
            <a:fillRect/>
          </a:stretch>
        </p:blipFill>
        <p:spPr bwMode="auto">
          <a:xfrm>
            <a:off x="1963652" y="1125414"/>
            <a:ext cx="1352910" cy="17936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D7B4A10-D471-1D41-A7BB-66CAE0DDD61C}"/>
              </a:ext>
            </a:extLst>
          </p:cNvPr>
          <p:cNvSpPr txBox="1"/>
          <p:nvPr/>
        </p:nvSpPr>
        <p:spPr>
          <a:xfrm>
            <a:off x="1656697" y="2949870"/>
            <a:ext cx="1966820" cy="646331"/>
          </a:xfrm>
          <a:prstGeom prst="rect">
            <a:avLst/>
          </a:prstGeom>
          <a:noFill/>
        </p:spPr>
        <p:txBody>
          <a:bodyPr wrap="none" rtlCol="0">
            <a:spAutoFit/>
          </a:bodyPr>
          <a:lstStyle/>
          <a:p>
            <a:pPr algn="ctr"/>
            <a:r>
              <a:rPr lang="en-US" dirty="0"/>
              <a:t>Maarten van Steen</a:t>
            </a:r>
            <a:br>
              <a:rPr lang="en-US" dirty="0"/>
            </a:br>
            <a:r>
              <a:rPr lang="en-US" dirty="0"/>
              <a:t>(chair)</a:t>
            </a:r>
          </a:p>
        </p:txBody>
      </p:sp>
      <p:sp>
        <p:nvSpPr>
          <p:cNvPr id="11" name="TextBox 10">
            <a:extLst>
              <a:ext uri="{FF2B5EF4-FFF2-40B4-BE49-F238E27FC236}">
                <a16:creationId xmlns:a16="http://schemas.microsoft.com/office/drawing/2014/main" xmlns="" id="{BA3F1065-D7BF-484F-A41D-AD677EB3A8C5}"/>
              </a:ext>
            </a:extLst>
          </p:cNvPr>
          <p:cNvSpPr txBox="1"/>
          <p:nvPr/>
        </p:nvSpPr>
        <p:spPr>
          <a:xfrm>
            <a:off x="6337425" y="2929382"/>
            <a:ext cx="1706621" cy="369332"/>
          </a:xfrm>
          <a:prstGeom prst="rect">
            <a:avLst/>
          </a:prstGeom>
          <a:noFill/>
        </p:spPr>
        <p:txBody>
          <a:bodyPr wrap="none" rtlCol="0">
            <a:spAutoFit/>
          </a:bodyPr>
          <a:lstStyle/>
          <a:p>
            <a:r>
              <a:rPr lang="en-US" dirty="0"/>
              <a:t>Gerard </a:t>
            </a:r>
            <a:r>
              <a:rPr lang="en-US" dirty="0" err="1"/>
              <a:t>Barkema</a:t>
            </a:r>
            <a:endParaRPr lang="en-US" dirty="0"/>
          </a:p>
        </p:txBody>
      </p:sp>
      <p:sp>
        <p:nvSpPr>
          <p:cNvPr id="14" name="TextBox 13">
            <a:extLst>
              <a:ext uri="{FF2B5EF4-FFF2-40B4-BE49-F238E27FC236}">
                <a16:creationId xmlns:a16="http://schemas.microsoft.com/office/drawing/2014/main" xmlns="" id="{CFE99CD6-625D-1B46-BD1E-635D7D07A40A}"/>
              </a:ext>
            </a:extLst>
          </p:cNvPr>
          <p:cNvSpPr txBox="1"/>
          <p:nvPr/>
        </p:nvSpPr>
        <p:spPr>
          <a:xfrm>
            <a:off x="4171955" y="2919045"/>
            <a:ext cx="1368644" cy="369332"/>
          </a:xfrm>
          <a:prstGeom prst="rect">
            <a:avLst/>
          </a:prstGeom>
          <a:noFill/>
        </p:spPr>
        <p:txBody>
          <a:bodyPr wrap="none" rtlCol="0">
            <a:spAutoFit/>
          </a:bodyPr>
          <a:lstStyle/>
          <a:p>
            <a:r>
              <a:rPr lang="en-US" dirty="0"/>
              <a:t>Patricia Lago</a:t>
            </a:r>
          </a:p>
        </p:txBody>
      </p:sp>
      <p:sp>
        <p:nvSpPr>
          <p:cNvPr id="17" name="TextBox 16">
            <a:extLst>
              <a:ext uri="{FF2B5EF4-FFF2-40B4-BE49-F238E27FC236}">
                <a16:creationId xmlns:a16="http://schemas.microsoft.com/office/drawing/2014/main" xmlns="" id="{A75893C7-9019-114A-BF35-98ED70687A41}"/>
              </a:ext>
            </a:extLst>
          </p:cNvPr>
          <p:cNvSpPr txBox="1"/>
          <p:nvPr/>
        </p:nvSpPr>
        <p:spPr>
          <a:xfrm>
            <a:off x="8589263" y="2919045"/>
            <a:ext cx="1791388" cy="369332"/>
          </a:xfrm>
          <a:prstGeom prst="rect">
            <a:avLst/>
          </a:prstGeom>
          <a:noFill/>
        </p:spPr>
        <p:txBody>
          <a:bodyPr wrap="none" rtlCol="0">
            <a:spAutoFit/>
          </a:bodyPr>
          <a:lstStyle/>
          <a:p>
            <a:r>
              <a:rPr lang="en-US" dirty="0"/>
              <a:t>John Jules Meyer</a:t>
            </a:r>
          </a:p>
        </p:txBody>
      </p:sp>
      <p:sp>
        <p:nvSpPr>
          <p:cNvPr id="4" name="AutoShape 2" descr="Image result for patricia lago">
            <a:extLst>
              <a:ext uri="{FF2B5EF4-FFF2-40B4-BE49-F238E27FC236}">
                <a16:creationId xmlns:a16="http://schemas.microsoft.com/office/drawing/2014/main" xmlns="" id="{47DA732A-BB4D-E64A-8E5F-B92AA332ABFE}"/>
              </a:ext>
            </a:extLst>
          </p:cNvPr>
          <p:cNvSpPr>
            <a:spLocks noChangeAspect="1" noChangeArrowheads="1"/>
          </p:cNvSpPr>
          <p:nvPr/>
        </p:nvSpPr>
        <p:spPr bwMode="auto">
          <a:xfrm>
            <a:off x="4933950" y="1682750"/>
            <a:ext cx="2324100" cy="349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s://www.cs.vu.nl/en/Images/P._Lago_portret2_tcm210-761081.jpeg">
            <a:extLst>
              <a:ext uri="{FF2B5EF4-FFF2-40B4-BE49-F238E27FC236}">
                <a16:creationId xmlns:a16="http://schemas.microsoft.com/office/drawing/2014/main" xmlns="" id="{5AD2F314-7749-F146-93E4-1CD8C7E76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8" b="6528"/>
          <a:stretch/>
        </p:blipFill>
        <p:spPr bwMode="auto">
          <a:xfrm>
            <a:off x="4147954" y="1125414"/>
            <a:ext cx="1584828" cy="18039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gerard Barkema">
            <a:extLst>
              <a:ext uri="{FF2B5EF4-FFF2-40B4-BE49-F238E27FC236}">
                <a16:creationId xmlns:a16="http://schemas.microsoft.com/office/drawing/2014/main" xmlns="" id="{DBF68D3F-D894-4440-8F86-75CBDAE31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39" t="9337" r="21040" b="28433"/>
          <a:stretch/>
        </p:blipFill>
        <p:spPr bwMode="auto">
          <a:xfrm>
            <a:off x="6437992" y="1125415"/>
            <a:ext cx="1616884" cy="182445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john jules meyer">
            <a:extLst>
              <a:ext uri="{FF2B5EF4-FFF2-40B4-BE49-F238E27FC236}">
                <a16:creationId xmlns:a16="http://schemas.microsoft.com/office/drawing/2014/main" xmlns="" id="{DF19BC67-29C5-3E49-BE99-31667EFBA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17" r="27535" b="15584"/>
          <a:stretch/>
        </p:blipFill>
        <p:spPr bwMode="auto">
          <a:xfrm>
            <a:off x="8749256" y="1125414"/>
            <a:ext cx="1665077" cy="1793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A5D30CF-76FC-1C47-8373-4C111A78E2B9}"/>
              </a:ext>
            </a:extLst>
          </p:cNvPr>
          <p:cNvSpPr txBox="1"/>
          <p:nvPr/>
        </p:nvSpPr>
        <p:spPr>
          <a:xfrm>
            <a:off x="4856277" y="3939897"/>
            <a:ext cx="2844240" cy="584775"/>
          </a:xfrm>
          <a:prstGeom prst="rect">
            <a:avLst/>
          </a:prstGeom>
          <a:noFill/>
        </p:spPr>
        <p:txBody>
          <a:bodyPr wrap="none" rtlCol="0">
            <a:spAutoFit/>
          </a:bodyPr>
          <a:lstStyle/>
          <a:p>
            <a:r>
              <a:rPr lang="en-US" sz="3200" dirty="0"/>
              <a:t>Board members</a:t>
            </a:r>
          </a:p>
        </p:txBody>
      </p:sp>
      <p:sp>
        <p:nvSpPr>
          <p:cNvPr id="26" name="TextBox 25">
            <a:extLst>
              <a:ext uri="{FF2B5EF4-FFF2-40B4-BE49-F238E27FC236}">
                <a16:creationId xmlns:a16="http://schemas.microsoft.com/office/drawing/2014/main" xmlns="" id="{6A9FBD3D-601B-9F4E-8B2A-31390CA86813}"/>
              </a:ext>
            </a:extLst>
          </p:cNvPr>
          <p:cNvSpPr txBox="1"/>
          <p:nvPr/>
        </p:nvSpPr>
        <p:spPr>
          <a:xfrm>
            <a:off x="4262684" y="5862599"/>
            <a:ext cx="4031425" cy="646331"/>
          </a:xfrm>
          <a:prstGeom prst="rect">
            <a:avLst/>
          </a:prstGeom>
          <a:noFill/>
        </p:spPr>
        <p:txBody>
          <a:bodyPr wrap="none" rtlCol="0">
            <a:spAutoFit/>
          </a:bodyPr>
          <a:lstStyle/>
          <a:p>
            <a:pPr algn="ctr"/>
            <a:r>
              <a:rPr lang="en-US" sz="3600" b="1" dirty="0">
                <a:cs typeface="Arial Narrow" panose="020B0604020202020204" pitchFamily="34" charset="0"/>
              </a:rPr>
              <a:t>IPN Representatives</a:t>
            </a:r>
          </a:p>
        </p:txBody>
      </p:sp>
    </p:spTree>
    <p:extLst>
      <p:ext uri="{BB962C8B-B14F-4D97-AF65-F5344CB8AC3E}">
        <p14:creationId xmlns:p14="http://schemas.microsoft.com/office/powerpoint/2010/main" val="403505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8F4636A-7B62-8442-841E-7BF7BE6A80AC}"/>
              </a:ext>
            </a:extLst>
          </p:cNvPr>
          <p:cNvPicPr>
            <a:picLocks noChangeAspect="1"/>
          </p:cNvPicPr>
          <p:nvPr/>
        </p:nvPicPr>
        <p:blipFill>
          <a:blip r:embed="rId2"/>
          <a:stretch>
            <a:fillRect/>
          </a:stretch>
        </p:blipFill>
        <p:spPr>
          <a:xfrm>
            <a:off x="0" y="2567"/>
            <a:ext cx="12192000" cy="6852866"/>
          </a:xfrm>
          <a:prstGeom prst="rect">
            <a:avLst/>
          </a:prstGeom>
        </p:spPr>
      </p:pic>
      <p:pic>
        <p:nvPicPr>
          <p:cNvPr id="2" name="Picture 8">
            <a:extLst>
              <a:ext uri="{FF2B5EF4-FFF2-40B4-BE49-F238E27FC236}">
                <a16:creationId xmlns:a16="http://schemas.microsoft.com/office/drawing/2014/main" xmlns="" id="{2EDF158A-87D1-EF4F-89ED-6A92424DBB57}"/>
              </a:ext>
            </a:extLst>
          </p:cNvPr>
          <p:cNvPicPr>
            <a:picLocks noChangeAspect="1" noChangeArrowheads="1"/>
          </p:cNvPicPr>
          <p:nvPr/>
        </p:nvPicPr>
        <p:blipFill rotWithShape="1">
          <a:blip r:embed="rId3"/>
          <a:srcRect b="14388"/>
          <a:stretch/>
        </p:blipFill>
        <p:spPr bwMode="auto">
          <a:xfrm>
            <a:off x="424479" y="1532354"/>
            <a:ext cx="1631492" cy="1851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D7B4A10-D471-1D41-A7BB-66CAE0DDD61C}"/>
              </a:ext>
            </a:extLst>
          </p:cNvPr>
          <p:cNvSpPr txBox="1"/>
          <p:nvPr/>
        </p:nvSpPr>
        <p:spPr>
          <a:xfrm>
            <a:off x="217352" y="3414938"/>
            <a:ext cx="1966820" cy="646331"/>
          </a:xfrm>
          <a:prstGeom prst="rect">
            <a:avLst/>
          </a:prstGeom>
          <a:noFill/>
        </p:spPr>
        <p:txBody>
          <a:bodyPr wrap="none" rtlCol="0">
            <a:spAutoFit/>
          </a:bodyPr>
          <a:lstStyle/>
          <a:p>
            <a:pPr algn="ctr"/>
            <a:r>
              <a:rPr lang="en-US" dirty="0">
                <a:solidFill>
                  <a:schemeClr val="bg1"/>
                </a:solidFill>
              </a:rPr>
              <a:t>Maarten van Steen</a:t>
            </a:r>
            <a:br>
              <a:rPr lang="en-US" dirty="0">
                <a:solidFill>
                  <a:schemeClr val="bg1"/>
                </a:solidFill>
              </a:rPr>
            </a:br>
            <a:r>
              <a:rPr lang="en-US" dirty="0">
                <a:solidFill>
                  <a:schemeClr val="bg1"/>
                </a:solidFill>
              </a:rPr>
              <a:t>(chair)</a:t>
            </a:r>
          </a:p>
        </p:txBody>
      </p:sp>
      <p:sp>
        <p:nvSpPr>
          <p:cNvPr id="14" name="TextBox 13">
            <a:extLst>
              <a:ext uri="{FF2B5EF4-FFF2-40B4-BE49-F238E27FC236}">
                <a16:creationId xmlns:a16="http://schemas.microsoft.com/office/drawing/2014/main" xmlns="" id="{CFE99CD6-625D-1B46-BD1E-635D7D07A40A}"/>
              </a:ext>
            </a:extLst>
          </p:cNvPr>
          <p:cNvSpPr txBox="1"/>
          <p:nvPr/>
        </p:nvSpPr>
        <p:spPr>
          <a:xfrm>
            <a:off x="2569076" y="3414938"/>
            <a:ext cx="1368644" cy="369332"/>
          </a:xfrm>
          <a:prstGeom prst="rect">
            <a:avLst/>
          </a:prstGeom>
          <a:noFill/>
        </p:spPr>
        <p:txBody>
          <a:bodyPr wrap="none" rtlCol="0">
            <a:spAutoFit/>
          </a:bodyPr>
          <a:lstStyle/>
          <a:p>
            <a:r>
              <a:rPr lang="en-US" dirty="0">
                <a:solidFill>
                  <a:schemeClr val="bg1"/>
                </a:solidFill>
              </a:rPr>
              <a:t>Patricia Lago</a:t>
            </a:r>
          </a:p>
        </p:txBody>
      </p:sp>
      <p:sp>
        <p:nvSpPr>
          <p:cNvPr id="4" name="AutoShape 2" descr="Image result for patricia lago">
            <a:extLst>
              <a:ext uri="{FF2B5EF4-FFF2-40B4-BE49-F238E27FC236}">
                <a16:creationId xmlns:a16="http://schemas.microsoft.com/office/drawing/2014/main" xmlns="" id="{47DA732A-BB4D-E64A-8E5F-B92AA332ABFE}"/>
              </a:ext>
            </a:extLst>
          </p:cNvPr>
          <p:cNvSpPr>
            <a:spLocks noChangeAspect="1" noChangeArrowheads="1"/>
          </p:cNvSpPr>
          <p:nvPr/>
        </p:nvSpPr>
        <p:spPr bwMode="auto">
          <a:xfrm>
            <a:off x="5018408" y="2368550"/>
            <a:ext cx="2324100" cy="349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s://www.cs.vu.nl/en/Images/P._Lago_portret2_tcm210-761081.jpeg">
            <a:extLst>
              <a:ext uri="{FF2B5EF4-FFF2-40B4-BE49-F238E27FC236}">
                <a16:creationId xmlns:a16="http://schemas.microsoft.com/office/drawing/2014/main" xmlns="" id="{5AD2F314-7749-F146-93E4-1CD8C7E76E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88" b="6528"/>
          <a:stretch/>
        </p:blipFill>
        <p:spPr bwMode="auto">
          <a:xfrm>
            <a:off x="2402094" y="1522018"/>
            <a:ext cx="1584828" cy="18039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herbert bos">
            <a:extLst>
              <a:ext uri="{FF2B5EF4-FFF2-40B4-BE49-F238E27FC236}">
                <a16:creationId xmlns:a16="http://schemas.microsoft.com/office/drawing/2014/main" xmlns="" id="{9F46A660-A4B6-F847-BDF6-6F3B9E3FFD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130" t="12642" r="27293" b="30541"/>
          <a:stretch/>
        </p:blipFill>
        <p:spPr bwMode="auto">
          <a:xfrm>
            <a:off x="4366501" y="1522018"/>
            <a:ext cx="1560827" cy="17936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ranciska de jong">
            <a:extLst>
              <a:ext uri="{FF2B5EF4-FFF2-40B4-BE49-F238E27FC236}">
                <a16:creationId xmlns:a16="http://schemas.microsoft.com/office/drawing/2014/main" xmlns="" id="{A4F66DE7-5881-3841-ACC6-F597599AA6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21" r="25793" b="26618"/>
          <a:stretch/>
        </p:blipFill>
        <p:spPr bwMode="auto">
          <a:xfrm>
            <a:off x="6306907" y="1519343"/>
            <a:ext cx="1560827" cy="17936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picture of Lynda Hardman">
            <a:extLst>
              <a:ext uri="{FF2B5EF4-FFF2-40B4-BE49-F238E27FC236}">
                <a16:creationId xmlns:a16="http://schemas.microsoft.com/office/drawing/2014/main" xmlns="" id="{0E16D08F-7077-B84C-BE94-716A62FA64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7313" y="1514175"/>
            <a:ext cx="1566083" cy="18039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om heskes">
            <a:extLst>
              <a:ext uri="{FF2B5EF4-FFF2-40B4-BE49-F238E27FC236}">
                <a16:creationId xmlns:a16="http://schemas.microsoft.com/office/drawing/2014/main" xmlns="" id="{C2B7D296-33B5-824C-8614-9EE78E8BA9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505" t="7420" r="18356" b="23065"/>
          <a:stretch/>
        </p:blipFill>
        <p:spPr bwMode="auto">
          <a:xfrm>
            <a:off x="10187719" y="1478239"/>
            <a:ext cx="1566083" cy="17806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atholijn jonker">
            <a:extLst>
              <a:ext uri="{FF2B5EF4-FFF2-40B4-BE49-F238E27FC236}">
                <a16:creationId xmlns:a16="http://schemas.microsoft.com/office/drawing/2014/main" xmlns="" id="{8F9D2601-6BFB-0641-B624-681BF5D9FC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4892" y="4268039"/>
            <a:ext cx="1631980" cy="185175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inald lagendijk">
            <a:extLst>
              <a:ext uri="{FF2B5EF4-FFF2-40B4-BE49-F238E27FC236}">
                <a16:creationId xmlns:a16="http://schemas.microsoft.com/office/drawing/2014/main" xmlns="" id="{C31D6E69-3F93-3140-B4F6-91CABE6B9BB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19" t="4898" r="1757" b="33789"/>
          <a:stretch/>
        </p:blipFill>
        <p:spPr bwMode="auto">
          <a:xfrm>
            <a:off x="3141117" y="4268039"/>
            <a:ext cx="1577015" cy="18517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6" descr="prof. dr. J.B.T.M. (Jos) Roerdink">
            <a:extLst>
              <a:ext uri="{FF2B5EF4-FFF2-40B4-BE49-F238E27FC236}">
                <a16:creationId xmlns:a16="http://schemas.microsoft.com/office/drawing/2014/main" xmlns="" id="{1DB460FA-2B24-B349-94E9-1B8B8823CFD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86" b="10446"/>
          <a:stretch/>
        </p:blipFill>
        <p:spPr bwMode="auto">
          <a:xfrm>
            <a:off x="9121623" y="4207585"/>
            <a:ext cx="1560827" cy="19154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mark van den brand">
            <a:extLst>
              <a:ext uri="{FF2B5EF4-FFF2-40B4-BE49-F238E27FC236}">
                <a16:creationId xmlns:a16="http://schemas.microsoft.com/office/drawing/2014/main" xmlns="" id="{8DD149B0-CAC6-5349-AE09-778FE735BE4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54" t="19031" r="51188" b="17379"/>
          <a:stretch/>
        </p:blipFill>
        <p:spPr bwMode="auto">
          <a:xfrm>
            <a:off x="7098452" y="4268039"/>
            <a:ext cx="1549695" cy="191212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luim, prof.dr. J.P.W. ">
            <a:extLst>
              <a:ext uri="{FF2B5EF4-FFF2-40B4-BE49-F238E27FC236}">
                <a16:creationId xmlns:a16="http://schemas.microsoft.com/office/drawing/2014/main" xmlns="" id="{18258B9D-9AAD-C14A-B0F5-88BCF8FF512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459" t="6514" r="13140" b="29641"/>
          <a:stretch/>
        </p:blipFill>
        <p:spPr bwMode="auto">
          <a:xfrm>
            <a:off x="5154793" y="4268039"/>
            <a:ext cx="1577016" cy="19243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E3FE42D2-65A8-AB4C-AA91-431F54CD3BD0}"/>
              </a:ext>
            </a:extLst>
          </p:cNvPr>
          <p:cNvSpPr txBox="1"/>
          <p:nvPr/>
        </p:nvSpPr>
        <p:spPr>
          <a:xfrm>
            <a:off x="4446591" y="3414938"/>
            <a:ext cx="1308371" cy="369332"/>
          </a:xfrm>
          <a:prstGeom prst="rect">
            <a:avLst/>
          </a:prstGeom>
          <a:noFill/>
        </p:spPr>
        <p:txBody>
          <a:bodyPr wrap="none" rtlCol="0">
            <a:spAutoFit/>
          </a:bodyPr>
          <a:lstStyle/>
          <a:p>
            <a:r>
              <a:rPr lang="en-US" dirty="0">
                <a:solidFill>
                  <a:schemeClr val="bg1"/>
                </a:solidFill>
              </a:rPr>
              <a:t>Herbert </a:t>
            </a:r>
            <a:r>
              <a:rPr lang="en-US" dirty="0" err="1">
                <a:solidFill>
                  <a:schemeClr val="bg1"/>
                </a:solidFill>
              </a:rPr>
              <a:t>Bos</a:t>
            </a:r>
            <a:endParaRPr lang="en-US" dirty="0">
              <a:solidFill>
                <a:schemeClr val="bg1"/>
              </a:solidFill>
            </a:endParaRPr>
          </a:p>
        </p:txBody>
      </p:sp>
      <p:sp>
        <p:nvSpPr>
          <p:cNvPr id="23" name="TextBox 22">
            <a:extLst>
              <a:ext uri="{FF2B5EF4-FFF2-40B4-BE49-F238E27FC236}">
                <a16:creationId xmlns:a16="http://schemas.microsoft.com/office/drawing/2014/main" xmlns="" id="{C683A338-640B-6C43-87AA-84A4B3F7704C}"/>
              </a:ext>
            </a:extLst>
          </p:cNvPr>
          <p:cNvSpPr txBox="1"/>
          <p:nvPr/>
        </p:nvSpPr>
        <p:spPr>
          <a:xfrm>
            <a:off x="6188940" y="3390665"/>
            <a:ext cx="1819024" cy="369332"/>
          </a:xfrm>
          <a:prstGeom prst="rect">
            <a:avLst/>
          </a:prstGeom>
          <a:noFill/>
        </p:spPr>
        <p:txBody>
          <a:bodyPr wrap="none" rtlCol="0">
            <a:spAutoFit/>
          </a:bodyPr>
          <a:lstStyle/>
          <a:p>
            <a:r>
              <a:rPr lang="en-US" dirty="0" err="1">
                <a:solidFill>
                  <a:schemeClr val="bg1"/>
                </a:solidFill>
              </a:rPr>
              <a:t>Franciska</a:t>
            </a:r>
            <a:r>
              <a:rPr lang="en-US" dirty="0">
                <a:solidFill>
                  <a:schemeClr val="bg1"/>
                </a:solidFill>
              </a:rPr>
              <a:t> de Jong</a:t>
            </a:r>
          </a:p>
        </p:txBody>
      </p:sp>
      <p:sp>
        <p:nvSpPr>
          <p:cNvPr id="24" name="TextBox 23">
            <a:extLst>
              <a:ext uri="{FF2B5EF4-FFF2-40B4-BE49-F238E27FC236}">
                <a16:creationId xmlns:a16="http://schemas.microsoft.com/office/drawing/2014/main" xmlns="" id="{109473FF-84BE-434A-8383-8C4143E84E46}"/>
              </a:ext>
            </a:extLst>
          </p:cNvPr>
          <p:cNvSpPr txBox="1"/>
          <p:nvPr/>
        </p:nvSpPr>
        <p:spPr>
          <a:xfrm>
            <a:off x="8247313" y="3432580"/>
            <a:ext cx="1655390" cy="369332"/>
          </a:xfrm>
          <a:prstGeom prst="rect">
            <a:avLst/>
          </a:prstGeom>
          <a:noFill/>
        </p:spPr>
        <p:txBody>
          <a:bodyPr wrap="none" rtlCol="0">
            <a:spAutoFit/>
          </a:bodyPr>
          <a:lstStyle/>
          <a:p>
            <a:r>
              <a:rPr lang="en-US" dirty="0">
                <a:solidFill>
                  <a:schemeClr val="bg1"/>
                </a:solidFill>
              </a:rPr>
              <a:t>Lynda Hardman</a:t>
            </a:r>
          </a:p>
        </p:txBody>
      </p:sp>
      <p:sp>
        <p:nvSpPr>
          <p:cNvPr id="25" name="TextBox 24">
            <a:extLst>
              <a:ext uri="{FF2B5EF4-FFF2-40B4-BE49-F238E27FC236}">
                <a16:creationId xmlns:a16="http://schemas.microsoft.com/office/drawing/2014/main" xmlns="" id="{4B234FFC-FAC0-2B4C-86BC-55144DE8E6BD}"/>
              </a:ext>
            </a:extLst>
          </p:cNvPr>
          <p:cNvSpPr txBox="1"/>
          <p:nvPr/>
        </p:nvSpPr>
        <p:spPr>
          <a:xfrm>
            <a:off x="10327346" y="3414938"/>
            <a:ext cx="1286827" cy="369332"/>
          </a:xfrm>
          <a:prstGeom prst="rect">
            <a:avLst/>
          </a:prstGeom>
          <a:noFill/>
        </p:spPr>
        <p:txBody>
          <a:bodyPr wrap="none" rtlCol="0">
            <a:spAutoFit/>
          </a:bodyPr>
          <a:lstStyle/>
          <a:p>
            <a:r>
              <a:rPr lang="en-US" dirty="0">
                <a:solidFill>
                  <a:schemeClr val="bg1"/>
                </a:solidFill>
              </a:rPr>
              <a:t>Tom </a:t>
            </a:r>
            <a:r>
              <a:rPr lang="en-US" dirty="0" err="1">
                <a:solidFill>
                  <a:schemeClr val="bg1"/>
                </a:solidFill>
              </a:rPr>
              <a:t>Heskes</a:t>
            </a:r>
            <a:endParaRPr lang="en-US" dirty="0">
              <a:solidFill>
                <a:schemeClr val="bg1"/>
              </a:solidFill>
            </a:endParaRPr>
          </a:p>
        </p:txBody>
      </p:sp>
      <p:sp>
        <p:nvSpPr>
          <p:cNvPr id="26" name="TextBox 25">
            <a:extLst>
              <a:ext uri="{FF2B5EF4-FFF2-40B4-BE49-F238E27FC236}">
                <a16:creationId xmlns:a16="http://schemas.microsoft.com/office/drawing/2014/main" xmlns="" id="{937315CB-DE43-0247-B0B7-9CFDB3C8070A}"/>
              </a:ext>
            </a:extLst>
          </p:cNvPr>
          <p:cNvSpPr txBox="1"/>
          <p:nvPr/>
        </p:nvSpPr>
        <p:spPr>
          <a:xfrm>
            <a:off x="1142204" y="6141104"/>
            <a:ext cx="1681935" cy="369332"/>
          </a:xfrm>
          <a:prstGeom prst="rect">
            <a:avLst/>
          </a:prstGeom>
          <a:noFill/>
        </p:spPr>
        <p:txBody>
          <a:bodyPr wrap="none" rtlCol="0">
            <a:spAutoFit/>
          </a:bodyPr>
          <a:lstStyle/>
          <a:p>
            <a:r>
              <a:rPr lang="en-US" dirty="0" err="1">
                <a:solidFill>
                  <a:schemeClr val="bg1"/>
                </a:solidFill>
              </a:rPr>
              <a:t>Catholijn</a:t>
            </a:r>
            <a:r>
              <a:rPr lang="en-US" dirty="0">
                <a:solidFill>
                  <a:schemeClr val="bg1"/>
                </a:solidFill>
              </a:rPr>
              <a:t> </a:t>
            </a:r>
            <a:r>
              <a:rPr lang="en-US" dirty="0" err="1">
                <a:solidFill>
                  <a:schemeClr val="bg1"/>
                </a:solidFill>
              </a:rPr>
              <a:t>Jonker</a:t>
            </a:r>
            <a:endParaRPr lang="en-US" dirty="0">
              <a:solidFill>
                <a:schemeClr val="bg1"/>
              </a:solidFill>
            </a:endParaRPr>
          </a:p>
        </p:txBody>
      </p:sp>
      <p:sp>
        <p:nvSpPr>
          <p:cNvPr id="27" name="TextBox 26">
            <a:extLst>
              <a:ext uri="{FF2B5EF4-FFF2-40B4-BE49-F238E27FC236}">
                <a16:creationId xmlns:a16="http://schemas.microsoft.com/office/drawing/2014/main" xmlns="" id="{450EF7D9-8D01-D247-9B12-A8316F419D7C}"/>
              </a:ext>
            </a:extLst>
          </p:cNvPr>
          <p:cNvSpPr txBox="1"/>
          <p:nvPr/>
        </p:nvSpPr>
        <p:spPr>
          <a:xfrm>
            <a:off x="3155438" y="6175866"/>
            <a:ext cx="1588576" cy="369332"/>
          </a:xfrm>
          <a:prstGeom prst="rect">
            <a:avLst/>
          </a:prstGeom>
          <a:noFill/>
        </p:spPr>
        <p:txBody>
          <a:bodyPr wrap="none" rtlCol="0">
            <a:spAutoFit/>
          </a:bodyPr>
          <a:lstStyle/>
          <a:p>
            <a:r>
              <a:rPr lang="en-US" dirty="0" err="1">
                <a:solidFill>
                  <a:schemeClr val="bg1"/>
                </a:solidFill>
              </a:rPr>
              <a:t>Inald</a:t>
            </a:r>
            <a:r>
              <a:rPr lang="en-US" dirty="0">
                <a:solidFill>
                  <a:schemeClr val="bg1"/>
                </a:solidFill>
              </a:rPr>
              <a:t> </a:t>
            </a:r>
            <a:r>
              <a:rPr lang="en-US" dirty="0" err="1">
                <a:solidFill>
                  <a:schemeClr val="bg1"/>
                </a:solidFill>
              </a:rPr>
              <a:t>Lagendijk</a:t>
            </a:r>
            <a:endParaRPr lang="en-US" dirty="0">
              <a:solidFill>
                <a:schemeClr val="bg1"/>
              </a:solidFill>
            </a:endParaRPr>
          </a:p>
        </p:txBody>
      </p:sp>
      <p:sp>
        <p:nvSpPr>
          <p:cNvPr id="28" name="TextBox 27">
            <a:extLst>
              <a:ext uri="{FF2B5EF4-FFF2-40B4-BE49-F238E27FC236}">
                <a16:creationId xmlns:a16="http://schemas.microsoft.com/office/drawing/2014/main" xmlns="" id="{A1261883-FB96-2544-8874-127A8359E076}"/>
              </a:ext>
            </a:extLst>
          </p:cNvPr>
          <p:cNvSpPr txBox="1"/>
          <p:nvPr/>
        </p:nvSpPr>
        <p:spPr>
          <a:xfrm>
            <a:off x="9222940" y="6176432"/>
            <a:ext cx="1358192" cy="369332"/>
          </a:xfrm>
          <a:prstGeom prst="rect">
            <a:avLst/>
          </a:prstGeom>
          <a:noFill/>
        </p:spPr>
        <p:txBody>
          <a:bodyPr wrap="none" rtlCol="0">
            <a:spAutoFit/>
          </a:bodyPr>
          <a:lstStyle/>
          <a:p>
            <a:r>
              <a:rPr lang="en-US" dirty="0">
                <a:solidFill>
                  <a:schemeClr val="bg1"/>
                </a:solidFill>
              </a:rPr>
              <a:t>Jos </a:t>
            </a:r>
            <a:r>
              <a:rPr lang="en-US" dirty="0" err="1">
                <a:solidFill>
                  <a:schemeClr val="bg1"/>
                </a:solidFill>
              </a:rPr>
              <a:t>Roerdink</a:t>
            </a:r>
            <a:endParaRPr lang="en-US" dirty="0">
              <a:solidFill>
                <a:schemeClr val="bg1"/>
              </a:solidFill>
            </a:endParaRPr>
          </a:p>
        </p:txBody>
      </p:sp>
      <p:sp>
        <p:nvSpPr>
          <p:cNvPr id="29" name="TextBox 28">
            <a:extLst>
              <a:ext uri="{FF2B5EF4-FFF2-40B4-BE49-F238E27FC236}">
                <a16:creationId xmlns:a16="http://schemas.microsoft.com/office/drawing/2014/main" xmlns="" id="{0C09FE71-AB7E-AE48-AEA6-B8C769C87D8A}"/>
              </a:ext>
            </a:extLst>
          </p:cNvPr>
          <p:cNvSpPr txBox="1"/>
          <p:nvPr/>
        </p:nvSpPr>
        <p:spPr>
          <a:xfrm>
            <a:off x="6825706" y="6195025"/>
            <a:ext cx="2082493" cy="369332"/>
          </a:xfrm>
          <a:prstGeom prst="rect">
            <a:avLst/>
          </a:prstGeom>
          <a:noFill/>
        </p:spPr>
        <p:txBody>
          <a:bodyPr wrap="none" rtlCol="0">
            <a:spAutoFit/>
          </a:bodyPr>
          <a:lstStyle/>
          <a:p>
            <a:r>
              <a:rPr lang="en-US" dirty="0">
                <a:solidFill>
                  <a:schemeClr val="bg1"/>
                </a:solidFill>
              </a:rPr>
              <a:t>Mark van den Brand</a:t>
            </a:r>
          </a:p>
        </p:txBody>
      </p:sp>
      <p:sp>
        <p:nvSpPr>
          <p:cNvPr id="30" name="TextBox 29">
            <a:extLst>
              <a:ext uri="{FF2B5EF4-FFF2-40B4-BE49-F238E27FC236}">
                <a16:creationId xmlns:a16="http://schemas.microsoft.com/office/drawing/2014/main" xmlns="" id="{8DB7758C-E97F-574C-B400-BE30F9F8CD18}"/>
              </a:ext>
            </a:extLst>
          </p:cNvPr>
          <p:cNvSpPr txBox="1"/>
          <p:nvPr/>
        </p:nvSpPr>
        <p:spPr>
          <a:xfrm>
            <a:off x="5268644" y="6195025"/>
            <a:ext cx="1343638" cy="369332"/>
          </a:xfrm>
          <a:prstGeom prst="rect">
            <a:avLst/>
          </a:prstGeom>
          <a:noFill/>
        </p:spPr>
        <p:txBody>
          <a:bodyPr wrap="none" rtlCol="0">
            <a:spAutoFit/>
          </a:bodyPr>
          <a:lstStyle/>
          <a:p>
            <a:r>
              <a:rPr lang="en-US" dirty="0" err="1">
                <a:solidFill>
                  <a:schemeClr val="bg1"/>
                </a:solidFill>
              </a:rPr>
              <a:t>Josien</a:t>
            </a:r>
            <a:r>
              <a:rPr lang="en-US" dirty="0">
                <a:solidFill>
                  <a:schemeClr val="bg1"/>
                </a:solidFill>
              </a:rPr>
              <a:t> </a:t>
            </a:r>
            <a:r>
              <a:rPr lang="en-US" dirty="0" err="1">
                <a:solidFill>
                  <a:schemeClr val="bg1"/>
                </a:solidFill>
              </a:rPr>
              <a:t>Pluim</a:t>
            </a:r>
            <a:endParaRPr lang="en-US" dirty="0">
              <a:solidFill>
                <a:schemeClr val="bg1"/>
              </a:solidFill>
            </a:endParaRPr>
          </a:p>
        </p:txBody>
      </p:sp>
      <p:sp>
        <p:nvSpPr>
          <p:cNvPr id="5" name="Rectangle 4">
            <a:extLst>
              <a:ext uri="{FF2B5EF4-FFF2-40B4-BE49-F238E27FC236}">
                <a16:creationId xmlns:a16="http://schemas.microsoft.com/office/drawing/2014/main" xmlns="" id="{127C791E-5469-F549-B630-CA96911B7478}"/>
              </a:ext>
            </a:extLst>
          </p:cNvPr>
          <p:cNvSpPr/>
          <p:nvPr/>
        </p:nvSpPr>
        <p:spPr>
          <a:xfrm>
            <a:off x="2192752" y="285359"/>
            <a:ext cx="7806496" cy="707886"/>
          </a:xfrm>
          <a:prstGeom prst="rect">
            <a:avLst/>
          </a:prstGeom>
        </p:spPr>
        <p:txBody>
          <a:bodyPr wrap="none">
            <a:spAutoFit/>
          </a:bodyPr>
          <a:lstStyle/>
          <a:p>
            <a:r>
              <a:rPr lang="en-US" sz="4000" b="1" dirty="0">
                <a:solidFill>
                  <a:schemeClr val="bg1"/>
                </a:solidFill>
              </a:rPr>
              <a:t>NWO-ENW Round Table Informatics</a:t>
            </a:r>
          </a:p>
        </p:txBody>
      </p:sp>
    </p:spTree>
    <p:extLst>
      <p:ext uri="{BB962C8B-B14F-4D97-AF65-F5344CB8AC3E}">
        <p14:creationId xmlns:p14="http://schemas.microsoft.com/office/powerpoint/2010/main" val="389614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883F2E-DEF5-2543-A48B-63A45C0C28AC}"/>
              </a:ext>
            </a:extLst>
          </p:cNvPr>
          <p:cNvSpPr>
            <a:spLocks noGrp="1"/>
          </p:cNvSpPr>
          <p:nvPr>
            <p:ph type="ctrTitle"/>
          </p:nvPr>
        </p:nvSpPr>
        <p:spPr/>
        <p:txBody>
          <a:bodyPr/>
          <a:lstStyle/>
          <a:p>
            <a:r>
              <a:rPr lang="en-US" dirty="0"/>
              <a:t>ICT-Research Platform Netherlands</a:t>
            </a:r>
          </a:p>
        </p:txBody>
      </p:sp>
      <p:sp>
        <p:nvSpPr>
          <p:cNvPr id="3" name="Subtitle 2">
            <a:extLst>
              <a:ext uri="{FF2B5EF4-FFF2-40B4-BE49-F238E27FC236}">
                <a16:creationId xmlns:a16="http://schemas.microsoft.com/office/drawing/2014/main" xmlns="" id="{675789A7-D9CA-A940-9B04-E25C2697346A}"/>
              </a:ext>
            </a:extLst>
          </p:cNvPr>
          <p:cNvSpPr>
            <a:spLocks noGrp="1"/>
          </p:cNvSpPr>
          <p:nvPr>
            <p:ph type="subTitle" idx="1"/>
          </p:nvPr>
        </p:nvSpPr>
        <p:spPr>
          <a:xfrm>
            <a:off x="1524000" y="3595058"/>
            <a:ext cx="9144000" cy="1655762"/>
          </a:xfrm>
        </p:spPr>
        <p:txBody>
          <a:bodyPr/>
          <a:lstStyle/>
          <a:p>
            <a:r>
              <a:rPr lang="en-US" dirty="0"/>
              <a:t>We represent scientific researchers in ICT</a:t>
            </a:r>
          </a:p>
        </p:txBody>
      </p:sp>
      <p:pic>
        <p:nvPicPr>
          <p:cNvPr id="6" name="Picture 5">
            <a:extLst>
              <a:ext uri="{FF2B5EF4-FFF2-40B4-BE49-F238E27FC236}">
                <a16:creationId xmlns:a16="http://schemas.microsoft.com/office/drawing/2014/main" xmlns="" id="{533BB3EA-027D-C84B-9EC7-7C761ACD6279}"/>
              </a:ext>
            </a:extLst>
          </p:cNvPr>
          <p:cNvPicPr>
            <a:picLocks noChangeAspect="1"/>
          </p:cNvPicPr>
          <p:nvPr/>
        </p:nvPicPr>
        <p:blipFill>
          <a:blip r:embed="rId2"/>
          <a:stretch>
            <a:fillRect/>
          </a:stretch>
        </p:blipFill>
        <p:spPr>
          <a:xfrm>
            <a:off x="4707447" y="4670803"/>
            <a:ext cx="2777106" cy="534560"/>
          </a:xfrm>
          <a:prstGeom prst="rect">
            <a:avLst/>
          </a:prstGeom>
        </p:spPr>
      </p:pic>
      <p:sp>
        <p:nvSpPr>
          <p:cNvPr id="4" name="TextBox 3">
            <a:extLst>
              <a:ext uri="{FF2B5EF4-FFF2-40B4-BE49-F238E27FC236}">
                <a16:creationId xmlns:a16="http://schemas.microsoft.com/office/drawing/2014/main" xmlns="" id="{93773A3C-9D94-A14F-9873-F9BF8E608EA5}"/>
              </a:ext>
            </a:extLst>
          </p:cNvPr>
          <p:cNvSpPr txBox="1"/>
          <p:nvPr/>
        </p:nvSpPr>
        <p:spPr>
          <a:xfrm>
            <a:off x="1524000" y="5968314"/>
            <a:ext cx="2235677" cy="369332"/>
          </a:xfrm>
          <a:prstGeom prst="rect">
            <a:avLst/>
          </a:prstGeom>
          <a:noFill/>
        </p:spPr>
        <p:txBody>
          <a:bodyPr wrap="none" rtlCol="0">
            <a:spAutoFit/>
          </a:bodyPr>
          <a:lstStyle/>
          <a:p>
            <a:r>
              <a:rPr lang="en-US" dirty="0"/>
              <a:t>https://</a:t>
            </a:r>
            <a:r>
              <a:rPr lang="en-US" dirty="0" err="1"/>
              <a:t>ict-research.nl</a:t>
            </a:r>
            <a:endParaRPr lang="en-US" dirty="0"/>
          </a:p>
        </p:txBody>
      </p:sp>
      <p:sp>
        <p:nvSpPr>
          <p:cNvPr id="7" name="TextBox 6">
            <a:extLst>
              <a:ext uri="{FF2B5EF4-FFF2-40B4-BE49-F238E27FC236}">
                <a16:creationId xmlns:a16="http://schemas.microsoft.com/office/drawing/2014/main" xmlns="" id="{74808CE4-EBD4-844E-B6BD-7E8E3335B5A4}"/>
              </a:ext>
            </a:extLst>
          </p:cNvPr>
          <p:cNvSpPr txBox="1"/>
          <p:nvPr/>
        </p:nvSpPr>
        <p:spPr>
          <a:xfrm>
            <a:off x="9342509" y="5968314"/>
            <a:ext cx="1325491" cy="369332"/>
          </a:xfrm>
          <a:prstGeom prst="rect">
            <a:avLst/>
          </a:prstGeom>
          <a:noFill/>
        </p:spPr>
        <p:txBody>
          <a:bodyPr wrap="none" rtlCol="0">
            <a:spAutoFit/>
          </a:bodyPr>
          <a:lstStyle/>
          <a:p>
            <a:r>
              <a:rPr lang="en-US" dirty="0" err="1"/>
              <a:t>ipn@nwo.nl</a:t>
            </a:r>
            <a:endParaRPr lang="en-US" dirty="0"/>
          </a:p>
        </p:txBody>
      </p:sp>
    </p:spTree>
    <p:extLst>
      <p:ext uri="{BB962C8B-B14F-4D97-AF65-F5344CB8AC3E}">
        <p14:creationId xmlns:p14="http://schemas.microsoft.com/office/powerpoint/2010/main" val="17915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EAFE1E5-9B0F-7946-9F89-8A88A0B0C0D9}"/>
              </a:ext>
            </a:extLst>
          </p:cNvPr>
          <p:cNvSpPr>
            <a:spLocks noGrp="1"/>
          </p:cNvSpPr>
          <p:nvPr>
            <p:ph type="title"/>
          </p:nvPr>
        </p:nvSpPr>
        <p:spPr>
          <a:xfrm>
            <a:off x="831850" y="1709738"/>
            <a:ext cx="10515600" cy="2852737"/>
          </a:xfrm>
        </p:spPr>
        <p:txBody>
          <a:bodyPr/>
          <a:lstStyle/>
          <a:p>
            <a:r>
              <a:rPr lang="en-US" dirty="0"/>
              <a:t>Who we are</a:t>
            </a:r>
          </a:p>
        </p:txBody>
      </p:sp>
      <p:sp>
        <p:nvSpPr>
          <p:cNvPr id="7" name="Text Placeholder 6">
            <a:extLst>
              <a:ext uri="{FF2B5EF4-FFF2-40B4-BE49-F238E27FC236}">
                <a16:creationId xmlns:a16="http://schemas.microsoft.com/office/drawing/2014/main" xmlns="" id="{4F0BF599-CA66-D342-B720-5C8A29195E89}"/>
              </a:ext>
            </a:extLst>
          </p:cNvPr>
          <p:cNvSpPr>
            <a:spLocks noGrp="1"/>
          </p:cNvSpPr>
          <p:nvPr>
            <p:ph type="body" idx="1"/>
          </p:nvPr>
        </p:nvSpPr>
        <p:spPr/>
        <p:txBody>
          <a:bodyPr/>
          <a:lstStyle/>
          <a:p>
            <a:r>
              <a:rPr lang="en-US" dirty="0"/>
              <a:t>IPN is a platform that unites scientists in the academic ICT field and acts as the authority when it comes to questions regarding future demands and possibilities of ICT science and how to </a:t>
            </a:r>
            <a:r>
              <a:rPr lang="en-US" dirty="0" err="1"/>
              <a:t>prioritise</a:t>
            </a:r>
            <a:r>
              <a:rPr lang="en-US" dirty="0"/>
              <a:t> research in this field.</a:t>
            </a:r>
          </a:p>
        </p:txBody>
      </p:sp>
    </p:spTree>
    <p:extLst>
      <p:ext uri="{BB962C8B-B14F-4D97-AF65-F5344CB8AC3E}">
        <p14:creationId xmlns:p14="http://schemas.microsoft.com/office/powerpoint/2010/main" val="40963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EAFE1E5-9B0F-7946-9F89-8A88A0B0C0D9}"/>
              </a:ext>
            </a:extLst>
          </p:cNvPr>
          <p:cNvSpPr>
            <a:spLocks noGrp="1"/>
          </p:cNvSpPr>
          <p:nvPr>
            <p:ph type="title"/>
          </p:nvPr>
        </p:nvSpPr>
        <p:spPr>
          <a:xfrm>
            <a:off x="831850" y="1709738"/>
            <a:ext cx="10515600" cy="2852737"/>
          </a:xfrm>
        </p:spPr>
        <p:txBody>
          <a:bodyPr anchor="ctr" anchorCtr="0"/>
          <a:lstStyle/>
          <a:p>
            <a:r>
              <a:rPr lang="en-US" dirty="0"/>
              <a:t>What we do</a:t>
            </a:r>
          </a:p>
        </p:txBody>
      </p:sp>
      <p:sp>
        <p:nvSpPr>
          <p:cNvPr id="7" name="Text Placeholder 6">
            <a:extLst>
              <a:ext uri="{FF2B5EF4-FFF2-40B4-BE49-F238E27FC236}">
                <a16:creationId xmlns:a16="http://schemas.microsoft.com/office/drawing/2014/main" xmlns="" id="{4F0BF599-CA66-D342-B720-5C8A29195E89}"/>
              </a:ext>
            </a:extLst>
          </p:cNvPr>
          <p:cNvSpPr>
            <a:spLocks noGrp="1"/>
          </p:cNvSpPr>
          <p:nvPr>
            <p:ph type="body" idx="1"/>
          </p:nvPr>
        </p:nvSpPr>
        <p:spPr/>
        <p:txBody>
          <a:bodyPr/>
          <a:lstStyle/>
          <a:p>
            <a:r>
              <a:rPr lang="en-US" dirty="0"/>
              <a:t>IPN unites, strengthens and advocates academic research and education on ICT in The Netherlands, to help </a:t>
            </a:r>
            <a:r>
              <a:rPr lang="en-US" dirty="0" err="1"/>
              <a:t>realise</a:t>
            </a:r>
            <a:r>
              <a:rPr lang="en-US" dirty="0"/>
              <a:t> high-quality </a:t>
            </a:r>
            <a:r>
              <a:rPr lang="en-US" dirty="0" err="1"/>
              <a:t>digitalisation</a:t>
            </a:r>
            <a:r>
              <a:rPr lang="en-US" dirty="0"/>
              <a:t> agendas that enable society to face the ICT challenges of today and tomorrow.</a:t>
            </a:r>
          </a:p>
        </p:txBody>
      </p:sp>
    </p:spTree>
    <p:extLst>
      <p:ext uri="{BB962C8B-B14F-4D97-AF65-F5344CB8AC3E}">
        <p14:creationId xmlns:p14="http://schemas.microsoft.com/office/powerpoint/2010/main" val="188775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EAFE1E5-9B0F-7946-9F89-8A88A0B0C0D9}"/>
              </a:ext>
            </a:extLst>
          </p:cNvPr>
          <p:cNvSpPr>
            <a:spLocks noGrp="1"/>
          </p:cNvSpPr>
          <p:nvPr>
            <p:ph type="title"/>
          </p:nvPr>
        </p:nvSpPr>
        <p:spPr>
          <a:xfrm>
            <a:off x="831850" y="1709738"/>
            <a:ext cx="10515600" cy="2852737"/>
          </a:xfrm>
        </p:spPr>
        <p:txBody>
          <a:bodyPr anchor="ctr" anchorCtr="0"/>
          <a:lstStyle/>
          <a:p>
            <a:r>
              <a:rPr lang="en-US" dirty="0"/>
              <a:t>Our way of working</a:t>
            </a:r>
          </a:p>
        </p:txBody>
      </p:sp>
      <p:sp>
        <p:nvSpPr>
          <p:cNvPr id="7" name="Text Placeholder 6">
            <a:extLst>
              <a:ext uri="{FF2B5EF4-FFF2-40B4-BE49-F238E27FC236}">
                <a16:creationId xmlns:a16="http://schemas.microsoft.com/office/drawing/2014/main" xmlns="" id="{4F0BF599-CA66-D342-B720-5C8A29195E89}"/>
              </a:ext>
            </a:extLst>
          </p:cNvPr>
          <p:cNvSpPr>
            <a:spLocks noGrp="1"/>
          </p:cNvSpPr>
          <p:nvPr>
            <p:ph type="body" idx="1"/>
          </p:nvPr>
        </p:nvSpPr>
        <p:spPr/>
        <p:txBody>
          <a:bodyPr/>
          <a:lstStyle/>
          <a:p>
            <a:r>
              <a:rPr lang="en-US" dirty="0"/>
              <a:t>IPN builds and maintains a national community, and develops policy to advance the field. The platform actively enhances diversity in ICT by stimulating the participation of women and minorities. IPN advocates the importance of ICT for our current society.</a:t>
            </a:r>
          </a:p>
        </p:txBody>
      </p:sp>
    </p:spTree>
    <p:extLst>
      <p:ext uri="{BB962C8B-B14F-4D97-AF65-F5344CB8AC3E}">
        <p14:creationId xmlns:p14="http://schemas.microsoft.com/office/powerpoint/2010/main" val="381378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21EC2-01D4-C246-BD2B-6CEEADABA84E}"/>
              </a:ext>
            </a:extLst>
          </p:cNvPr>
          <p:cNvSpPr>
            <a:spLocks noGrp="1"/>
          </p:cNvSpPr>
          <p:nvPr>
            <p:ph type="title"/>
          </p:nvPr>
        </p:nvSpPr>
        <p:spPr/>
        <p:txBody>
          <a:bodyPr/>
          <a:lstStyle/>
          <a:p>
            <a:r>
              <a:rPr lang="en-US" dirty="0" err="1"/>
              <a:t>Organisation</a:t>
            </a:r>
            <a:r>
              <a:rPr lang="en-US" dirty="0"/>
              <a:t> (current)</a:t>
            </a:r>
          </a:p>
        </p:txBody>
      </p:sp>
      <p:sp>
        <p:nvSpPr>
          <p:cNvPr id="3" name="Content Placeholder 2">
            <a:extLst>
              <a:ext uri="{FF2B5EF4-FFF2-40B4-BE49-F238E27FC236}">
                <a16:creationId xmlns:a16="http://schemas.microsoft.com/office/drawing/2014/main" xmlns="" id="{6E531507-396F-654C-A641-0B6908EAA84B}"/>
              </a:ext>
            </a:extLst>
          </p:cNvPr>
          <p:cNvSpPr>
            <a:spLocks noGrp="1"/>
          </p:cNvSpPr>
          <p:nvPr>
            <p:ph idx="1"/>
          </p:nvPr>
        </p:nvSpPr>
        <p:spPr/>
        <p:txBody>
          <a:bodyPr>
            <a:normAutofit lnSpcReduction="10000"/>
          </a:bodyPr>
          <a:lstStyle/>
          <a:p>
            <a:r>
              <a:rPr lang="en-US" b="1" dirty="0"/>
              <a:t>Normal members</a:t>
            </a:r>
            <a:r>
              <a:rPr lang="en-US" dirty="0"/>
              <a:t>: in principle, each university that has an </a:t>
            </a:r>
            <a:r>
              <a:rPr lang="en-US" dirty="0" err="1"/>
              <a:t>organisational</a:t>
            </a:r>
            <a:r>
              <a:rPr lang="en-US" dirty="0"/>
              <a:t> unit associated with ICT science, jointly covering most academic ICT scientists in The Netherlands</a:t>
            </a:r>
          </a:p>
          <a:p>
            <a:pPr lvl="1"/>
            <a:r>
              <a:rPr lang="en-US" dirty="0"/>
              <a:t>RU, RUG, RUL, </a:t>
            </a:r>
            <a:r>
              <a:rPr lang="en-US" dirty="0" err="1"/>
              <a:t>TiU</a:t>
            </a:r>
            <a:r>
              <a:rPr lang="en-US" dirty="0"/>
              <a:t>, </a:t>
            </a:r>
            <a:r>
              <a:rPr lang="en-US" dirty="0" err="1"/>
              <a:t>TUe</a:t>
            </a:r>
            <a:r>
              <a:rPr lang="en-US" dirty="0"/>
              <a:t>, TUD, UT, UU, </a:t>
            </a:r>
            <a:r>
              <a:rPr lang="en-US" dirty="0" err="1"/>
              <a:t>UvA</a:t>
            </a:r>
            <a:r>
              <a:rPr lang="en-US" dirty="0"/>
              <a:t>, VU, WUR</a:t>
            </a:r>
          </a:p>
          <a:p>
            <a:pPr lvl="1"/>
            <a:r>
              <a:rPr lang="en-US" dirty="0"/>
              <a:t>CWI, EE-NL </a:t>
            </a:r>
          </a:p>
          <a:p>
            <a:r>
              <a:rPr lang="en-US" b="1" dirty="0"/>
              <a:t>Special members</a:t>
            </a:r>
            <a:r>
              <a:rPr lang="en-US" dirty="0"/>
              <a:t>: </a:t>
            </a:r>
          </a:p>
          <a:p>
            <a:pPr lvl="1"/>
            <a:r>
              <a:rPr lang="en-US" dirty="0"/>
              <a:t>Every </a:t>
            </a:r>
            <a:r>
              <a:rPr lang="en-US" dirty="0" err="1"/>
              <a:t>organisation</a:t>
            </a:r>
            <a:r>
              <a:rPr lang="en-US" dirty="0"/>
              <a:t> with a strong ICT-research component, but is not exclusively focused on ICT: </a:t>
            </a:r>
            <a:r>
              <a:rPr lang="en-US" dirty="0" err="1"/>
              <a:t>NLeSC</a:t>
            </a:r>
            <a:r>
              <a:rPr lang="en-US" dirty="0"/>
              <a:t>, SURF, TNO</a:t>
            </a:r>
          </a:p>
          <a:p>
            <a:pPr lvl="1"/>
            <a:r>
              <a:rPr lang="en-US" dirty="0"/>
              <a:t>National ICT-research schools: ASCI, IPA, SIKS</a:t>
            </a:r>
          </a:p>
          <a:p>
            <a:pPr lvl="1"/>
            <a:r>
              <a:rPr lang="en-US" dirty="0"/>
              <a:t>Special ICT interest groups: data science (DSPN), cybersecurity (</a:t>
            </a:r>
            <a:r>
              <a:rPr lang="en-US" dirty="0" err="1"/>
              <a:t>dcypher</a:t>
            </a:r>
            <a:r>
              <a:rPr lang="en-US" dirty="0"/>
              <a:t>), software engineering (VERSEN), data in life sciences (DTLS), mathematicians (PWN)</a:t>
            </a:r>
          </a:p>
        </p:txBody>
      </p:sp>
      <p:pic>
        <p:nvPicPr>
          <p:cNvPr id="7170" name="Picture 2" descr="Image result for organogram abstract">
            <a:extLst>
              <a:ext uri="{FF2B5EF4-FFF2-40B4-BE49-F238E27FC236}">
                <a16:creationId xmlns:a16="http://schemas.microsoft.com/office/drawing/2014/main" xmlns="" id="{EC7A7FD9-4D83-FD49-AB0B-D0C92DE01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46"/>
          <a:stretch/>
        </p:blipFill>
        <p:spPr bwMode="auto">
          <a:xfrm>
            <a:off x="9589156" y="365125"/>
            <a:ext cx="176464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21EC2-01D4-C246-BD2B-6CEEADABA84E}"/>
              </a:ext>
            </a:extLst>
          </p:cNvPr>
          <p:cNvSpPr>
            <a:spLocks noGrp="1"/>
          </p:cNvSpPr>
          <p:nvPr>
            <p:ph type="title"/>
          </p:nvPr>
        </p:nvSpPr>
        <p:spPr/>
        <p:txBody>
          <a:bodyPr/>
          <a:lstStyle/>
          <a:p>
            <a:r>
              <a:rPr lang="en-US" dirty="0" err="1"/>
              <a:t>Organisation</a:t>
            </a:r>
            <a:r>
              <a:rPr lang="en-US" dirty="0"/>
              <a:t> (current)</a:t>
            </a:r>
          </a:p>
        </p:txBody>
      </p:sp>
      <p:pic>
        <p:nvPicPr>
          <p:cNvPr id="7170" name="Picture 2" descr="Image result for organogram abstract">
            <a:extLst>
              <a:ext uri="{FF2B5EF4-FFF2-40B4-BE49-F238E27FC236}">
                <a16:creationId xmlns:a16="http://schemas.microsoft.com/office/drawing/2014/main" xmlns="" id="{EC7A7FD9-4D83-FD49-AB0B-D0C92DE01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46"/>
          <a:stretch/>
        </p:blipFill>
        <p:spPr bwMode="auto">
          <a:xfrm>
            <a:off x="9589156" y="365125"/>
            <a:ext cx="176464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1718DE7-4866-B544-A907-DBA63A9E9889}"/>
              </a:ext>
            </a:extLst>
          </p:cNvPr>
          <p:cNvPicPr>
            <a:picLocks noChangeAspect="1"/>
          </p:cNvPicPr>
          <p:nvPr/>
        </p:nvPicPr>
        <p:blipFill rotWithShape="1">
          <a:blip r:embed="rId3"/>
          <a:srcRect l="232" t="24652" b="20769"/>
          <a:stretch/>
        </p:blipFill>
        <p:spPr>
          <a:xfrm>
            <a:off x="369276" y="1858637"/>
            <a:ext cx="11567826" cy="4471825"/>
          </a:xfrm>
          <a:prstGeom prst="rect">
            <a:avLst/>
          </a:prstGeom>
        </p:spPr>
      </p:pic>
    </p:spTree>
    <p:extLst>
      <p:ext uri="{BB962C8B-B14F-4D97-AF65-F5344CB8AC3E}">
        <p14:creationId xmlns:p14="http://schemas.microsoft.com/office/powerpoint/2010/main" val="379466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21EC2-01D4-C246-BD2B-6CEEADABA84E}"/>
              </a:ext>
            </a:extLst>
          </p:cNvPr>
          <p:cNvSpPr>
            <a:spLocks noGrp="1"/>
          </p:cNvSpPr>
          <p:nvPr>
            <p:ph type="title"/>
          </p:nvPr>
        </p:nvSpPr>
        <p:spPr/>
        <p:txBody>
          <a:bodyPr/>
          <a:lstStyle/>
          <a:p>
            <a:pPr algn="ctr"/>
            <a:r>
              <a:rPr lang="en-US" dirty="0"/>
              <a:t>A united community, a united voice</a:t>
            </a:r>
          </a:p>
        </p:txBody>
      </p:sp>
      <p:sp>
        <p:nvSpPr>
          <p:cNvPr id="3" name="Oval 2">
            <a:extLst>
              <a:ext uri="{FF2B5EF4-FFF2-40B4-BE49-F238E27FC236}">
                <a16:creationId xmlns:a16="http://schemas.microsoft.com/office/drawing/2014/main" xmlns="" id="{EB1A503B-482B-C144-9E73-62B92694DFCB}"/>
              </a:ext>
            </a:extLst>
          </p:cNvPr>
          <p:cNvSpPr/>
          <p:nvPr/>
        </p:nvSpPr>
        <p:spPr>
          <a:xfrm>
            <a:off x="1727199" y="3234268"/>
            <a:ext cx="8202507" cy="2966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73F0C10C-8223-CE4E-BBC9-6C600344239B}"/>
              </a:ext>
            </a:extLst>
          </p:cNvPr>
          <p:cNvSpPr/>
          <p:nvPr/>
        </p:nvSpPr>
        <p:spPr>
          <a:xfrm>
            <a:off x="4538132" y="2987041"/>
            <a:ext cx="2580640" cy="49445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B1B562BA-DA45-464C-BD35-ACB1B84EAB9C}"/>
              </a:ext>
            </a:extLst>
          </p:cNvPr>
          <p:cNvPicPr>
            <a:picLocks noChangeAspect="1"/>
          </p:cNvPicPr>
          <p:nvPr/>
        </p:nvPicPr>
        <p:blipFill>
          <a:blip r:embed="rId2"/>
          <a:stretch>
            <a:fillRect/>
          </a:stretch>
        </p:blipFill>
        <p:spPr>
          <a:xfrm>
            <a:off x="4439899" y="5361267"/>
            <a:ext cx="2777106" cy="534560"/>
          </a:xfrm>
          <a:prstGeom prst="rect">
            <a:avLst/>
          </a:prstGeom>
        </p:spPr>
      </p:pic>
      <p:sp>
        <p:nvSpPr>
          <p:cNvPr id="19" name="TextBox 18">
            <a:extLst>
              <a:ext uri="{FF2B5EF4-FFF2-40B4-BE49-F238E27FC236}">
                <a16:creationId xmlns:a16="http://schemas.microsoft.com/office/drawing/2014/main" xmlns="" id="{4F566558-7508-9C4B-A051-6BF80ECAE8C7}"/>
              </a:ext>
            </a:extLst>
          </p:cNvPr>
          <p:cNvSpPr txBox="1"/>
          <p:nvPr/>
        </p:nvSpPr>
        <p:spPr>
          <a:xfrm>
            <a:off x="2476781" y="4101623"/>
            <a:ext cx="1880643" cy="954107"/>
          </a:xfrm>
          <a:prstGeom prst="rect">
            <a:avLst/>
          </a:prstGeom>
          <a:noFill/>
        </p:spPr>
        <p:txBody>
          <a:bodyPr wrap="none" rtlCol="0">
            <a:spAutoFit/>
          </a:bodyPr>
          <a:lstStyle/>
          <a:p>
            <a:pPr algn="ctr"/>
            <a:r>
              <a:rPr lang="en-US" sz="2800" dirty="0"/>
              <a:t>Community</a:t>
            </a:r>
            <a:br>
              <a:rPr lang="en-US" sz="2800" dirty="0"/>
            </a:br>
            <a:r>
              <a:rPr lang="en-US" sz="2800" dirty="0"/>
              <a:t>building</a:t>
            </a:r>
          </a:p>
        </p:txBody>
      </p:sp>
      <p:sp>
        <p:nvSpPr>
          <p:cNvPr id="50" name="TextBox 49">
            <a:extLst>
              <a:ext uri="{FF2B5EF4-FFF2-40B4-BE49-F238E27FC236}">
                <a16:creationId xmlns:a16="http://schemas.microsoft.com/office/drawing/2014/main" xmlns="" id="{7A2C93C5-3EFE-CF4D-AA17-6455263EF659}"/>
              </a:ext>
            </a:extLst>
          </p:cNvPr>
          <p:cNvSpPr txBox="1"/>
          <p:nvPr/>
        </p:nvSpPr>
        <p:spPr>
          <a:xfrm>
            <a:off x="7624524" y="4101623"/>
            <a:ext cx="1354858" cy="954107"/>
          </a:xfrm>
          <a:prstGeom prst="rect">
            <a:avLst/>
          </a:prstGeom>
          <a:noFill/>
        </p:spPr>
        <p:txBody>
          <a:bodyPr wrap="none" rtlCol="0">
            <a:spAutoFit/>
          </a:bodyPr>
          <a:lstStyle/>
          <a:p>
            <a:pPr algn="ctr"/>
            <a:r>
              <a:rPr lang="en-US" sz="2800" dirty="0"/>
              <a:t>Policy</a:t>
            </a:r>
            <a:br>
              <a:rPr lang="en-US" sz="2800" dirty="0"/>
            </a:br>
            <a:r>
              <a:rPr lang="en-US" sz="2800" dirty="0"/>
              <a:t>building</a:t>
            </a:r>
          </a:p>
        </p:txBody>
      </p:sp>
      <p:sp>
        <p:nvSpPr>
          <p:cNvPr id="33" name="Up-Down Arrow 32">
            <a:extLst>
              <a:ext uri="{FF2B5EF4-FFF2-40B4-BE49-F238E27FC236}">
                <a16:creationId xmlns:a16="http://schemas.microsoft.com/office/drawing/2014/main" xmlns="" id="{C7D41D90-7282-DA4B-8799-73A90951CA61}"/>
              </a:ext>
            </a:extLst>
          </p:cNvPr>
          <p:cNvSpPr/>
          <p:nvPr/>
        </p:nvSpPr>
        <p:spPr>
          <a:xfrm>
            <a:off x="5442372" y="2086188"/>
            <a:ext cx="772160" cy="2296160"/>
          </a:xfrm>
          <a:prstGeom prst="upDownArrow">
            <a:avLst/>
          </a:prstGeom>
          <a:solidFill>
            <a:schemeClr val="accent4">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82B4D3F8-604F-C546-9D50-BAF15977EE0F}"/>
              </a:ext>
            </a:extLst>
          </p:cNvPr>
          <p:cNvSpPr txBox="1"/>
          <p:nvPr/>
        </p:nvSpPr>
        <p:spPr>
          <a:xfrm>
            <a:off x="5276057" y="1530359"/>
            <a:ext cx="1104790" cy="523220"/>
          </a:xfrm>
          <a:prstGeom prst="rect">
            <a:avLst/>
          </a:prstGeom>
          <a:noFill/>
        </p:spPr>
        <p:txBody>
          <a:bodyPr wrap="none" rtlCol="0">
            <a:spAutoFit/>
          </a:bodyPr>
          <a:lstStyle/>
          <a:p>
            <a:pPr algn="ctr"/>
            <a:r>
              <a:rPr lang="en-US" sz="2800" dirty="0"/>
              <a:t>Acting</a:t>
            </a:r>
          </a:p>
        </p:txBody>
      </p:sp>
      <p:sp>
        <p:nvSpPr>
          <p:cNvPr id="61" name="TextBox 60">
            <a:extLst>
              <a:ext uri="{FF2B5EF4-FFF2-40B4-BE49-F238E27FC236}">
                <a16:creationId xmlns:a16="http://schemas.microsoft.com/office/drawing/2014/main" xmlns="" id="{9E7A91D9-7B63-7B4C-8A81-08CAC1247B6A}"/>
              </a:ext>
            </a:extLst>
          </p:cNvPr>
          <p:cNvSpPr txBox="1"/>
          <p:nvPr/>
        </p:nvSpPr>
        <p:spPr>
          <a:xfrm>
            <a:off x="5110884" y="4382348"/>
            <a:ext cx="1435137" cy="523220"/>
          </a:xfrm>
          <a:prstGeom prst="rect">
            <a:avLst/>
          </a:prstGeom>
          <a:noFill/>
        </p:spPr>
        <p:txBody>
          <a:bodyPr wrap="none" rtlCol="0">
            <a:spAutoFit/>
          </a:bodyPr>
          <a:lstStyle/>
          <a:p>
            <a:pPr algn="ctr"/>
            <a:r>
              <a:rPr lang="en-US" sz="2800" dirty="0"/>
              <a:t>Reacting</a:t>
            </a:r>
          </a:p>
        </p:txBody>
      </p:sp>
    </p:spTree>
    <p:extLst>
      <p:ext uri="{BB962C8B-B14F-4D97-AF65-F5344CB8AC3E}">
        <p14:creationId xmlns:p14="http://schemas.microsoft.com/office/powerpoint/2010/main" val="39304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Image result for marcel worring">
            <a:hlinkClick r:id="rId2"/>
            <a:extLst>
              <a:ext uri="{FF2B5EF4-FFF2-40B4-BE49-F238E27FC236}">
                <a16:creationId xmlns:a16="http://schemas.microsoft.com/office/drawing/2014/main" xmlns="" id="{755C0B75-3D49-204F-BB03-D70BCA3DA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39"/>
          <a:stretch/>
        </p:blipFill>
        <p:spPr bwMode="auto">
          <a:xfrm>
            <a:off x="1263715" y="3734673"/>
            <a:ext cx="153472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alfons hoekstra">
            <a:extLst>
              <a:ext uri="{FF2B5EF4-FFF2-40B4-BE49-F238E27FC236}">
                <a16:creationId xmlns:a16="http://schemas.microsoft.com/office/drawing/2014/main" xmlns="" id="{25B10E6F-6AD7-E147-9126-6CAA3F8E9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386"/>
          <a:stretch/>
        </p:blipFill>
        <p:spPr bwMode="auto">
          <a:xfrm>
            <a:off x="1263715" y="1157795"/>
            <a:ext cx="1534728" cy="180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05B05C4F-2F13-374A-A236-0EFB3E65E914}"/>
              </a:ext>
            </a:extLst>
          </p:cNvPr>
          <p:cNvSpPr txBox="1"/>
          <p:nvPr/>
        </p:nvSpPr>
        <p:spPr>
          <a:xfrm>
            <a:off x="1263715" y="2981777"/>
            <a:ext cx="1709250" cy="369332"/>
          </a:xfrm>
          <a:prstGeom prst="rect">
            <a:avLst/>
          </a:prstGeom>
          <a:noFill/>
        </p:spPr>
        <p:txBody>
          <a:bodyPr wrap="none" rtlCol="0">
            <a:spAutoFit/>
          </a:bodyPr>
          <a:lstStyle/>
          <a:p>
            <a:r>
              <a:rPr lang="en-US" dirty="0" err="1"/>
              <a:t>Alfons</a:t>
            </a:r>
            <a:r>
              <a:rPr lang="en-US" dirty="0"/>
              <a:t> Hoekstra</a:t>
            </a:r>
          </a:p>
        </p:txBody>
      </p:sp>
      <p:sp>
        <p:nvSpPr>
          <p:cNvPr id="6" name="TextBox 5">
            <a:extLst>
              <a:ext uri="{FF2B5EF4-FFF2-40B4-BE49-F238E27FC236}">
                <a16:creationId xmlns:a16="http://schemas.microsoft.com/office/drawing/2014/main" xmlns="" id="{067EA6BB-B779-5146-AAAC-AF3D2444AFDF}"/>
              </a:ext>
            </a:extLst>
          </p:cNvPr>
          <p:cNvSpPr txBox="1"/>
          <p:nvPr/>
        </p:nvSpPr>
        <p:spPr>
          <a:xfrm>
            <a:off x="1176454" y="5558655"/>
            <a:ext cx="1649554" cy="369332"/>
          </a:xfrm>
          <a:prstGeom prst="rect">
            <a:avLst/>
          </a:prstGeom>
          <a:noFill/>
        </p:spPr>
        <p:txBody>
          <a:bodyPr wrap="none" rtlCol="0">
            <a:spAutoFit/>
          </a:bodyPr>
          <a:lstStyle/>
          <a:p>
            <a:r>
              <a:rPr lang="en-US" dirty="0"/>
              <a:t>Marcel </a:t>
            </a:r>
            <a:r>
              <a:rPr lang="en-US" dirty="0" err="1"/>
              <a:t>Worring</a:t>
            </a:r>
            <a:endParaRPr lang="en-US" dirty="0"/>
          </a:p>
        </p:txBody>
      </p:sp>
      <p:pic>
        <p:nvPicPr>
          <p:cNvPr id="7" name="Picture 14" descr="http://www.cs.vu.nl/~frank.van.harmelen/figs/FvH-2017-May-4-crop.JPG">
            <a:extLst>
              <a:ext uri="{FF2B5EF4-FFF2-40B4-BE49-F238E27FC236}">
                <a16:creationId xmlns:a16="http://schemas.microsoft.com/office/drawing/2014/main" xmlns="" id="{73208A12-BFFB-9C42-A3B5-E0608EC937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552"/>
          <a:stretch/>
        </p:blipFill>
        <p:spPr bwMode="auto">
          <a:xfrm>
            <a:off x="3281763" y="1157796"/>
            <a:ext cx="153472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annette ten teije">
            <a:hlinkClick r:id="rId6"/>
            <a:extLst>
              <a:ext uri="{FF2B5EF4-FFF2-40B4-BE49-F238E27FC236}">
                <a16:creationId xmlns:a16="http://schemas.microsoft.com/office/drawing/2014/main" xmlns="" id="{CF30B205-481D-094E-B239-5370F715D1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32"/>
          <a:stretch/>
        </p:blipFill>
        <p:spPr bwMode="auto">
          <a:xfrm>
            <a:off x="3281763" y="3680342"/>
            <a:ext cx="1534728" cy="18640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E7ABA82-08C6-B840-98A8-EB5A6255D9E2}"/>
              </a:ext>
            </a:extLst>
          </p:cNvPr>
          <p:cNvSpPr txBox="1"/>
          <p:nvPr/>
        </p:nvSpPr>
        <p:spPr>
          <a:xfrm>
            <a:off x="3015895" y="2981777"/>
            <a:ext cx="2066463" cy="369332"/>
          </a:xfrm>
          <a:prstGeom prst="rect">
            <a:avLst/>
          </a:prstGeom>
          <a:noFill/>
        </p:spPr>
        <p:txBody>
          <a:bodyPr wrap="none" rtlCol="0">
            <a:spAutoFit/>
          </a:bodyPr>
          <a:lstStyle/>
          <a:p>
            <a:r>
              <a:rPr lang="en-US" dirty="0"/>
              <a:t>Frank van </a:t>
            </a:r>
            <a:r>
              <a:rPr lang="en-US" dirty="0" err="1"/>
              <a:t>Harmelen</a:t>
            </a:r>
            <a:endParaRPr lang="en-US" dirty="0"/>
          </a:p>
        </p:txBody>
      </p:sp>
      <p:sp>
        <p:nvSpPr>
          <p:cNvPr id="10" name="TextBox 9">
            <a:extLst>
              <a:ext uri="{FF2B5EF4-FFF2-40B4-BE49-F238E27FC236}">
                <a16:creationId xmlns:a16="http://schemas.microsoft.com/office/drawing/2014/main" xmlns="" id="{2447E638-995F-5342-9E53-C417AFE53EE3}"/>
              </a:ext>
            </a:extLst>
          </p:cNvPr>
          <p:cNvSpPr txBox="1"/>
          <p:nvPr/>
        </p:nvSpPr>
        <p:spPr>
          <a:xfrm>
            <a:off x="3203317" y="5558655"/>
            <a:ext cx="1691617" cy="369332"/>
          </a:xfrm>
          <a:prstGeom prst="rect">
            <a:avLst/>
          </a:prstGeom>
          <a:noFill/>
        </p:spPr>
        <p:txBody>
          <a:bodyPr wrap="none" rtlCol="0">
            <a:spAutoFit/>
          </a:bodyPr>
          <a:lstStyle/>
          <a:p>
            <a:r>
              <a:rPr lang="en-US" dirty="0"/>
              <a:t>Annette ten </a:t>
            </a:r>
            <a:r>
              <a:rPr lang="en-US" dirty="0" err="1"/>
              <a:t>Tije</a:t>
            </a:r>
            <a:endParaRPr lang="en-US" dirty="0"/>
          </a:p>
        </p:txBody>
      </p:sp>
      <p:pic>
        <p:nvPicPr>
          <p:cNvPr id="12" name="Picture 20" descr="https://www.universiteitleiden.nl/binaries/content/gallery/ul2/portraits/science/p/aske-plaat.jpg/aske-plaat.jpg/d200x250">
            <a:extLst>
              <a:ext uri="{FF2B5EF4-FFF2-40B4-BE49-F238E27FC236}">
                <a16:creationId xmlns:a16="http://schemas.microsoft.com/office/drawing/2014/main" xmlns="" id="{4DDBB685-72D7-1149-8EF6-0CB782676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9811" y="1116137"/>
            <a:ext cx="1481127" cy="18514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8818ACF9-AC2D-E74C-9918-E6D08482E354}"/>
              </a:ext>
            </a:extLst>
          </p:cNvPr>
          <p:cNvSpPr txBox="1"/>
          <p:nvPr/>
        </p:nvSpPr>
        <p:spPr>
          <a:xfrm>
            <a:off x="5474333" y="2967545"/>
            <a:ext cx="1140120" cy="369332"/>
          </a:xfrm>
          <a:prstGeom prst="rect">
            <a:avLst/>
          </a:prstGeom>
          <a:noFill/>
        </p:spPr>
        <p:txBody>
          <a:bodyPr wrap="none" rtlCol="0">
            <a:spAutoFit/>
          </a:bodyPr>
          <a:lstStyle/>
          <a:p>
            <a:r>
              <a:rPr lang="en-US" dirty="0"/>
              <a:t>Aske </a:t>
            </a:r>
            <a:r>
              <a:rPr lang="en-US" dirty="0" err="1"/>
              <a:t>Plaat</a:t>
            </a:r>
            <a:endParaRPr lang="en-US" dirty="0"/>
          </a:p>
        </p:txBody>
      </p:sp>
      <p:pic>
        <p:nvPicPr>
          <p:cNvPr id="14" name="Picture 22" descr="Dr.Ir. D.H.J.Epema">
            <a:extLst>
              <a:ext uri="{FF2B5EF4-FFF2-40B4-BE49-F238E27FC236}">
                <a16:creationId xmlns:a16="http://schemas.microsoft.com/office/drawing/2014/main" xmlns="" id="{C08A570B-2E88-9E43-B6B5-0374677B515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983"/>
          <a:stretch/>
        </p:blipFill>
        <p:spPr bwMode="auto">
          <a:xfrm>
            <a:off x="7264258" y="1115185"/>
            <a:ext cx="1481127" cy="18665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https://graphics.tudelft.nl/wp-content/uploads/2013/09/annav.jpg">
            <a:extLst>
              <a:ext uri="{FF2B5EF4-FFF2-40B4-BE49-F238E27FC236}">
                <a16:creationId xmlns:a16="http://schemas.microsoft.com/office/drawing/2014/main" xmlns="" id="{15236A4C-E8D9-FC42-9C55-16E67D8544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4258" y="3681339"/>
            <a:ext cx="1475523" cy="19164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D4BD48D8-9AD6-C94E-B380-A0618E8F6CF0}"/>
              </a:ext>
            </a:extLst>
          </p:cNvPr>
          <p:cNvSpPr txBox="1"/>
          <p:nvPr/>
        </p:nvSpPr>
        <p:spPr>
          <a:xfrm>
            <a:off x="7362260" y="2981777"/>
            <a:ext cx="1279517" cy="369332"/>
          </a:xfrm>
          <a:prstGeom prst="rect">
            <a:avLst/>
          </a:prstGeom>
          <a:noFill/>
        </p:spPr>
        <p:txBody>
          <a:bodyPr wrap="none" rtlCol="0">
            <a:spAutoFit/>
          </a:bodyPr>
          <a:lstStyle/>
          <a:p>
            <a:pPr algn="ctr"/>
            <a:r>
              <a:rPr lang="en-US" dirty="0"/>
              <a:t>Dick </a:t>
            </a:r>
            <a:r>
              <a:rPr lang="en-US" dirty="0" err="1"/>
              <a:t>Epema</a:t>
            </a:r>
            <a:endParaRPr lang="en-US" dirty="0"/>
          </a:p>
        </p:txBody>
      </p:sp>
      <p:sp>
        <p:nvSpPr>
          <p:cNvPr id="17" name="TextBox 16">
            <a:extLst>
              <a:ext uri="{FF2B5EF4-FFF2-40B4-BE49-F238E27FC236}">
                <a16:creationId xmlns:a16="http://schemas.microsoft.com/office/drawing/2014/main" xmlns="" id="{A49802B5-80D2-D646-9176-03A37D874996}"/>
              </a:ext>
            </a:extLst>
          </p:cNvPr>
          <p:cNvSpPr txBox="1"/>
          <p:nvPr/>
        </p:nvSpPr>
        <p:spPr>
          <a:xfrm>
            <a:off x="7219080" y="5597756"/>
            <a:ext cx="1526765" cy="369332"/>
          </a:xfrm>
          <a:prstGeom prst="rect">
            <a:avLst/>
          </a:prstGeom>
          <a:noFill/>
        </p:spPr>
        <p:txBody>
          <a:bodyPr wrap="none" rtlCol="0">
            <a:spAutoFit/>
          </a:bodyPr>
          <a:lstStyle/>
          <a:p>
            <a:pPr algn="ctr"/>
            <a:r>
              <a:rPr lang="en-US" dirty="0"/>
              <a:t>Anna </a:t>
            </a:r>
            <a:r>
              <a:rPr lang="en-US" dirty="0" err="1"/>
              <a:t>Vilanova</a:t>
            </a:r>
            <a:endParaRPr lang="en-US" dirty="0"/>
          </a:p>
        </p:txBody>
      </p:sp>
      <p:pic>
        <p:nvPicPr>
          <p:cNvPr id="18" name="Picture 26" descr="Your photograph">
            <a:extLst>
              <a:ext uri="{FF2B5EF4-FFF2-40B4-BE49-F238E27FC236}">
                <a16:creationId xmlns:a16="http://schemas.microsoft.com/office/drawing/2014/main" xmlns="" id="{3A300643-0358-F546-8CD0-70BDCF338C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1048"/>
          <a:stretch/>
        </p:blipFill>
        <p:spPr bwMode="auto">
          <a:xfrm>
            <a:off x="9290343" y="1115186"/>
            <a:ext cx="1460867" cy="1866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Your photograph">
            <a:extLst>
              <a:ext uri="{FF2B5EF4-FFF2-40B4-BE49-F238E27FC236}">
                <a16:creationId xmlns:a16="http://schemas.microsoft.com/office/drawing/2014/main" xmlns="" id="{365FF6FD-2906-DA4B-836C-8404F3C05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0343" y="3680342"/>
            <a:ext cx="1460867" cy="19174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3BC4C87-AE76-7A47-A440-B06CB76E3483}"/>
              </a:ext>
            </a:extLst>
          </p:cNvPr>
          <p:cNvSpPr txBox="1"/>
          <p:nvPr/>
        </p:nvSpPr>
        <p:spPr>
          <a:xfrm>
            <a:off x="9256752" y="5597756"/>
            <a:ext cx="1528047" cy="369332"/>
          </a:xfrm>
          <a:prstGeom prst="rect">
            <a:avLst/>
          </a:prstGeom>
          <a:noFill/>
        </p:spPr>
        <p:txBody>
          <a:bodyPr wrap="none" rtlCol="0">
            <a:spAutoFit/>
          </a:bodyPr>
          <a:lstStyle/>
          <a:p>
            <a:pPr algn="ctr"/>
            <a:r>
              <a:rPr lang="en-US" dirty="0"/>
              <a:t>Hans </a:t>
            </a:r>
            <a:r>
              <a:rPr lang="en-US" dirty="0" err="1"/>
              <a:t>Weigand</a:t>
            </a:r>
            <a:endParaRPr lang="en-US" dirty="0"/>
          </a:p>
        </p:txBody>
      </p:sp>
      <p:sp>
        <p:nvSpPr>
          <p:cNvPr id="21" name="TextBox 20">
            <a:extLst>
              <a:ext uri="{FF2B5EF4-FFF2-40B4-BE49-F238E27FC236}">
                <a16:creationId xmlns:a16="http://schemas.microsoft.com/office/drawing/2014/main" xmlns="" id="{794DC3D6-B3CC-0342-908E-D3EED52A78F5}"/>
              </a:ext>
            </a:extLst>
          </p:cNvPr>
          <p:cNvSpPr txBox="1"/>
          <p:nvPr/>
        </p:nvSpPr>
        <p:spPr>
          <a:xfrm>
            <a:off x="9413390" y="2981777"/>
            <a:ext cx="1281954" cy="369332"/>
          </a:xfrm>
          <a:prstGeom prst="rect">
            <a:avLst/>
          </a:prstGeom>
          <a:noFill/>
        </p:spPr>
        <p:txBody>
          <a:bodyPr wrap="none" rtlCol="0">
            <a:spAutoFit/>
          </a:bodyPr>
          <a:lstStyle/>
          <a:p>
            <a:pPr algn="ctr"/>
            <a:r>
              <a:rPr lang="en-US" dirty="0"/>
              <a:t>Erik </a:t>
            </a:r>
            <a:r>
              <a:rPr lang="en-US" dirty="0" err="1"/>
              <a:t>Postma</a:t>
            </a:r>
            <a:endParaRPr lang="en-US" dirty="0"/>
          </a:p>
        </p:txBody>
      </p:sp>
      <p:sp>
        <p:nvSpPr>
          <p:cNvPr id="5" name="TextBox 4">
            <a:extLst>
              <a:ext uri="{FF2B5EF4-FFF2-40B4-BE49-F238E27FC236}">
                <a16:creationId xmlns:a16="http://schemas.microsoft.com/office/drawing/2014/main" xmlns="" id="{53BD4696-ECBB-9A42-8F3D-8BD765ADF2A6}"/>
              </a:ext>
            </a:extLst>
          </p:cNvPr>
          <p:cNvSpPr txBox="1"/>
          <p:nvPr/>
        </p:nvSpPr>
        <p:spPr>
          <a:xfrm>
            <a:off x="1682964" y="481843"/>
            <a:ext cx="894797" cy="584775"/>
          </a:xfrm>
          <a:prstGeom prst="rect">
            <a:avLst/>
          </a:prstGeom>
          <a:noFill/>
        </p:spPr>
        <p:txBody>
          <a:bodyPr wrap="none" rtlCol="0">
            <a:spAutoFit/>
          </a:bodyPr>
          <a:lstStyle/>
          <a:p>
            <a:r>
              <a:rPr lang="en-US" sz="3200" b="1" dirty="0" err="1"/>
              <a:t>UvA</a:t>
            </a:r>
            <a:endParaRPr lang="en-US" sz="3200" b="1" dirty="0"/>
          </a:p>
        </p:txBody>
      </p:sp>
      <p:sp>
        <p:nvSpPr>
          <p:cNvPr id="23" name="TextBox 22">
            <a:extLst>
              <a:ext uri="{FF2B5EF4-FFF2-40B4-BE49-F238E27FC236}">
                <a16:creationId xmlns:a16="http://schemas.microsoft.com/office/drawing/2014/main" xmlns="" id="{1F8DC882-4D41-144D-89C0-B15C4FDF18CD}"/>
              </a:ext>
            </a:extLst>
          </p:cNvPr>
          <p:cNvSpPr txBox="1"/>
          <p:nvPr/>
        </p:nvSpPr>
        <p:spPr>
          <a:xfrm>
            <a:off x="3613749" y="481843"/>
            <a:ext cx="694421" cy="584775"/>
          </a:xfrm>
          <a:prstGeom prst="rect">
            <a:avLst/>
          </a:prstGeom>
          <a:noFill/>
        </p:spPr>
        <p:txBody>
          <a:bodyPr wrap="none" rtlCol="0">
            <a:spAutoFit/>
          </a:bodyPr>
          <a:lstStyle/>
          <a:p>
            <a:r>
              <a:rPr lang="en-US" sz="3200" b="1" dirty="0"/>
              <a:t>VU</a:t>
            </a:r>
          </a:p>
        </p:txBody>
      </p:sp>
      <p:sp>
        <p:nvSpPr>
          <p:cNvPr id="24" name="TextBox 23">
            <a:extLst>
              <a:ext uri="{FF2B5EF4-FFF2-40B4-BE49-F238E27FC236}">
                <a16:creationId xmlns:a16="http://schemas.microsoft.com/office/drawing/2014/main" xmlns="" id="{C994DB42-28EF-744D-B7FB-E3B261CC3361}"/>
              </a:ext>
            </a:extLst>
          </p:cNvPr>
          <p:cNvSpPr txBox="1"/>
          <p:nvPr/>
        </p:nvSpPr>
        <p:spPr>
          <a:xfrm>
            <a:off x="5730032" y="481843"/>
            <a:ext cx="620683" cy="584775"/>
          </a:xfrm>
          <a:prstGeom prst="rect">
            <a:avLst/>
          </a:prstGeom>
          <a:noFill/>
        </p:spPr>
        <p:txBody>
          <a:bodyPr wrap="none" rtlCol="0">
            <a:spAutoFit/>
          </a:bodyPr>
          <a:lstStyle/>
          <a:p>
            <a:r>
              <a:rPr lang="en-US" sz="3200" b="1" dirty="0"/>
              <a:t>UL</a:t>
            </a:r>
          </a:p>
        </p:txBody>
      </p:sp>
      <p:sp>
        <p:nvSpPr>
          <p:cNvPr id="25" name="TextBox 24">
            <a:extLst>
              <a:ext uri="{FF2B5EF4-FFF2-40B4-BE49-F238E27FC236}">
                <a16:creationId xmlns:a16="http://schemas.microsoft.com/office/drawing/2014/main" xmlns="" id="{79930D00-6D3F-5741-869D-622AC89A747D}"/>
              </a:ext>
            </a:extLst>
          </p:cNvPr>
          <p:cNvSpPr txBox="1"/>
          <p:nvPr/>
        </p:nvSpPr>
        <p:spPr>
          <a:xfrm>
            <a:off x="7551413" y="481843"/>
            <a:ext cx="914033" cy="584775"/>
          </a:xfrm>
          <a:prstGeom prst="rect">
            <a:avLst/>
          </a:prstGeom>
          <a:noFill/>
        </p:spPr>
        <p:txBody>
          <a:bodyPr wrap="none" rtlCol="0">
            <a:spAutoFit/>
          </a:bodyPr>
          <a:lstStyle/>
          <a:p>
            <a:r>
              <a:rPr lang="en-US" sz="3200" b="1" dirty="0"/>
              <a:t>TUD</a:t>
            </a:r>
          </a:p>
        </p:txBody>
      </p:sp>
      <p:sp>
        <p:nvSpPr>
          <p:cNvPr id="26" name="TextBox 25">
            <a:extLst>
              <a:ext uri="{FF2B5EF4-FFF2-40B4-BE49-F238E27FC236}">
                <a16:creationId xmlns:a16="http://schemas.microsoft.com/office/drawing/2014/main" xmlns="" id="{8E6347F2-8771-7049-9001-37910B412F3F}"/>
              </a:ext>
            </a:extLst>
          </p:cNvPr>
          <p:cNvSpPr txBox="1"/>
          <p:nvPr/>
        </p:nvSpPr>
        <p:spPr>
          <a:xfrm>
            <a:off x="9649519" y="481843"/>
            <a:ext cx="756938" cy="584775"/>
          </a:xfrm>
          <a:prstGeom prst="rect">
            <a:avLst/>
          </a:prstGeom>
          <a:noFill/>
        </p:spPr>
        <p:txBody>
          <a:bodyPr wrap="none" rtlCol="0">
            <a:spAutoFit/>
          </a:bodyPr>
          <a:lstStyle/>
          <a:p>
            <a:r>
              <a:rPr lang="en-US" sz="3200" b="1" dirty="0" err="1"/>
              <a:t>TiU</a:t>
            </a:r>
            <a:endParaRPr lang="en-US" sz="3200" b="1" dirty="0"/>
          </a:p>
        </p:txBody>
      </p:sp>
      <p:sp>
        <p:nvSpPr>
          <p:cNvPr id="28" name="TextBox 27">
            <a:extLst>
              <a:ext uri="{FF2B5EF4-FFF2-40B4-BE49-F238E27FC236}">
                <a16:creationId xmlns:a16="http://schemas.microsoft.com/office/drawing/2014/main" xmlns="" id="{ED9C01A2-4A5C-4540-9E65-8476E1C9DA58}"/>
              </a:ext>
            </a:extLst>
          </p:cNvPr>
          <p:cNvSpPr txBox="1"/>
          <p:nvPr/>
        </p:nvSpPr>
        <p:spPr>
          <a:xfrm>
            <a:off x="4049507" y="6071481"/>
            <a:ext cx="4031425" cy="646331"/>
          </a:xfrm>
          <a:prstGeom prst="rect">
            <a:avLst/>
          </a:prstGeom>
          <a:noFill/>
        </p:spPr>
        <p:txBody>
          <a:bodyPr wrap="none" rtlCol="0">
            <a:spAutoFit/>
          </a:bodyPr>
          <a:lstStyle/>
          <a:p>
            <a:pPr algn="ctr"/>
            <a:r>
              <a:rPr lang="en-US" sz="3600" b="1" dirty="0">
                <a:cs typeface="Arial Narrow" panose="020B0604020202020204" pitchFamily="34" charset="0"/>
              </a:rPr>
              <a:t>IPN Representatives</a:t>
            </a:r>
          </a:p>
        </p:txBody>
      </p:sp>
    </p:spTree>
    <p:extLst>
      <p:ext uri="{BB962C8B-B14F-4D97-AF65-F5344CB8AC3E}">
        <p14:creationId xmlns:p14="http://schemas.microsoft.com/office/powerpoint/2010/main" val="23364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402</Words>
  <Application>Microsoft Office PowerPoint</Application>
  <PresentationFormat>Aangepast</PresentationFormat>
  <Paragraphs>87</Paragraphs>
  <Slides>13</Slides>
  <Notes>0</Notes>
  <HiddenSlides>0</HiddenSlides>
  <MMClips>0</MMClips>
  <ScaleCrop>false</ScaleCrop>
  <HeadingPairs>
    <vt:vector size="4" baseType="variant">
      <vt:variant>
        <vt:lpstr>Thema</vt:lpstr>
      </vt:variant>
      <vt:variant>
        <vt:i4>1</vt:i4>
      </vt:variant>
      <vt:variant>
        <vt:lpstr>Diatitels</vt:lpstr>
      </vt:variant>
      <vt:variant>
        <vt:i4>13</vt:i4>
      </vt:variant>
    </vt:vector>
  </HeadingPairs>
  <TitlesOfParts>
    <vt:vector size="14" baseType="lpstr">
      <vt:lpstr>Office Theme</vt:lpstr>
      <vt:lpstr>ict-research.nl</vt:lpstr>
      <vt:lpstr>ICT-Research Platform Netherlands</vt:lpstr>
      <vt:lpstr>Who we are</vt:lpstr>
      <vt:lpstr>What we do</vt:lpstr>
      <vt:lpstr>Our way of working</vt:lpstr>
      <vt:lpstr>Organisation (current)</vt:lpstr>
      <vt:lpstr>Organisation (current)</vt:lpstr>
      <vt:lpstr>A united community, a united voice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van Steen</dc:creator>
  <cp:lastModifiedBy>Schouten, P. [Pam]</cp:lastModifiedBy>
  <cp:revision>23</cp:revision>
  <dcterms:created xsi:type="dcterms:W3CDTF">2018-02-22T12:02:27Z</dcterms:created>
  <dcterms:modified xsi:type="dcterms:W3CDTF">2018-04-11T14:24:40Z</dcterms:modified>
</cp:coreProperties>
</file>